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tmp" ContentType="image/p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5" r:id="rId5"/>
    <p:sldId id="275" r:id="rId6"/>
    <p:sldId id="269" r:id="rId7"/>
    <p:sldId id="278" r:id="rId8"/>
    <p:sldId id="264" r:id="rId9"/>
    <p:sldId id="266" r:id="rId10"/>
    <p:sldId id="271" r:id="rId11"/>
    <p:sldId id="267" r:id="rId12"/>
    <p:sldId id="272" r:id="rId13"/>
    <p:sldId id="274" r:id="rId14"/>
    <p:sldId id="277" r:id="rId15"/>
    <p:sldId id="279" r:id="rId16"/>
    <p:sldId id="280" r:id="rId17"/>
    <p:sldId id="270" r:id="rId18"/>
    <p:sldId id="273" r:id="rId19"/>
    <p:sldId id="276" r:id="rId20"/>
    <p:sldId id="261" r:id="rId21"/>
    <p:sldId id="258" r:id="rId22"/>
    <p:sldId id="263" r:id="rId23"/>
    <p:sldId id="262" r:id="rId24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282"/>
    <a:srgbClr val="FFD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 autoAdjust="0"/>
    <p:restoredTop sz="63211"/>
  </p:normalViewPr>
  <p:slideViewPr>
    <p:cSldViewPr snapToGrid="0">
      <p:cViewPr varScale="1">
        <p:scale>
          <a:sx n="35" d="100"/>
          <a:sy n="35" d="100"/>
        </p:scale>
        <p:origin x="1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035304735173"/>
          <c:y val="0.0337043221390109"/>
          <c:w val="0.426733456425202"/>
          <c:h val="0.932591355721978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explosion val="2"/>
          <c:dPt>
            <c:idx val="0"/>
            <c:bubble3D val="0"/>
            <c:explosion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FD0-4EE3-B529-B6DFF0F07398}"/>
              </c:ext>
            </c:extLst>
          </c:dPt>
          <c:dPt>
            <c:idx val="1"/>
            <c:bubble3D val="0"/>
            <c:explosion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FD0-4EE3-B529-B6DFF0F07398}"/>
              </c:ext>
            </c:extLst>
          </c:dPt>
          <c:dPt>
            <c:idx val="2"/>
            <c:bubble3D val="0"/>
            <c:explosion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FD0-4EE3-B529-B6DFF0F07398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549-4894-9A8E-6F6E7868C574}"/>
              </c:ext>
            </c:extLst>
          </c:dPt>
          <c:dLbls>
            <c:dLbl>
              <c:idx val="0"/>
              <c:layout>
                <c:manualLayout>
                  <c:x val="-0.13733456341612"/>
                  <c:y val="-0.175835104956725"/>
                </c:manualLayout>
              </c:layout>
              <c:tx>
                <c:rich>
                  <a:bodyPr/>
                  <a:lstStyle/>
                  <a:p>
                    <a:fld id="{45263632-11DE-4630-8B9A-C3294DD1C4B9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08ED16A2-F515-45EA-BF23-494CC6DF7CAD}" type="PERCENTAGE">
                      <a:rPr lang="en-US" sz="4000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9253301544847"/>
                  <c:y val="0.0477936009189463"/>
                </c:manualLayout>
              </c:layout>
              <c:tx>
                <c:rich>
                  <a:bodyPr/>
                  <a:lstStyle/>
                  <a:p>
                    <a:fld id="{4BE733BC-B5E6-4BA7-A7EF-2B6A54E920DD}" type="CATEGORYNAME">
                      <a:rPr lang="mr-IN"/>
                      <a:pPr/>
                      <a:t>[NOM DE CATÉGORIE]</a:t>
                    </a:fld>
                    <a:r>
                      <a:rPr lang="mr-IN" baseline="0" dirty="0"/>
                      <a:t>
</a:t>
                    </a:r>
                    <a:fld id="{5D7B1B85-1E2A-4102-B84F-7E7BD6185697}" type="PERCENTAGE">
                      <a:rPr lang="mr-IN" sz="4000" baseline="0"/>
                      <a:pPr/>
                      <a:t>[POURCENTAGE]</a:t>
                    </a:fld>
                    <a:endParaRPr lang="mr-IN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15578050965598"/>
                  <c:y val="0.180256772382389"/>
                </c:manualLayout>
              </c:layout>
              <c:tx>
                <c:rich>
                  <a:bodyPr/>
                  <a:lstStyle/>
                  <a:p>
                    <a:fld id="{98C94C26-B87C-41AA-9092-740403EE26DD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D23AFD65-DF33-437E-B6BD-3CD096B477F1}" type="PERCENTAGE">
                      <a:rPr lang="en-US" sz="4000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3"/>
                <c:pt idx="0">
                  <c:v>Ecole d'ingénieurs</c:v>
                </c:pt>
                <c:pt idx="1">
                  <c:v>Bac +4 et +5</c:v>
                </c:pt>
                <c:pt idx="2">
                  <c:v>Licence Professionnelle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35.0</c:v>
                </c:pt>
                <c:pt idx="1">
                  <c:v>40.0</c:v>
                </c:pt>
                <c:pt idx="2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D0-4EE3-B529-B6DFF0F07398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88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035304735173"/>
          <c:y val="0.0337043221390109"/>
          <c:w val="0.426733456425202"/>
          <c:h val="0.932591355721978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explosion val="2"/>
          <c:dPt>
            <c:idx val="0"/>
            <c:bubble3D val="0"/>
            <c:explosion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FD0-4EE3-B529-B6DFF0F07398}"/>
              </c:ext>
            </c:extLst>
          </c:dPt>
          <c:dPt>
            <c:idx val="1"/>
            <c:bubble3D val="0"/>
            <c:explosion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FD0-4EE3-B529-B6DFF0F07398}"/>
              </c:ext>
            </c:extLst>
          </c:dPt>
          <c:dPt>
            <c:idx val="2"/>
            <c:bubble3D val="0"/>
            <c:explosion val="0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FD0-4EE3-B529-B6DFF0F07398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549-4894-9A8E-6F6E7868C574}"/>
              </c:ext>
            </c:extLst>
          </c:dPt>
          <c:dLbls>
            <c:dLbl>
              <c:idx val="0"/>
              <c:layout>
                <c:manualLayout>
                  <c:x val="-0.13733456341612"/>
                  <c:y val="-0.175835104956725"/>
                </c:manualLayout>
              </c:layout>
              <c:tx>
                <c:rich>
                  <a:bodyPr/>
                  <a:lstStyle/>
                  <a:p>
                    <a:fld id="{45263632-11DE-4630-8B9A-C3294DD1C4B9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08ED16A2-F515-45EA-BF23-494CC6DF7CAD}" type="PERCENTAGE">
                      <a:rPr lang="en-US" sz="4000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9253301544847"/>
                  <c:y val="0.0477936009189463"/>
                </c:manualLayout>
              </c:layout>
              <c:tx>
                <c:rich>
                  <a:bodyPr/>
                  <a:lstStyle/>
                  <a:p>
                    <a:fld id="{4BE733BC-B5E6-4BA7-A7EF-2B6A54E920DD}" type="CATEGORYNAME">
                      <a:rPr lang="mr-IN"/>
                      <a:pPr/>
                      <a:t>[NOM DE CATÉGORIE]</a:t>
                    </a:fld>
                    <a:r>
                      <a:rPr lang="mr-IN" baseline="0" dirty="0"/>
                      <a:t>
</a:t>
                    </a:r>
                    <a:fld id="{5D7B1B85-1E2A-4102-B84F-7E7BD6185697}" type="PERCENTAGE">
                      <a:rPr lang="mr-IN" sz="4000" baseline="0"/>
                      <a:pPr/>
                      <a:t>[POURCENTAGE]</a:t>
                    </a:fld>
                    <a:endParaRPr lang="mr-IN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15578050965598"/>
                  <c:y val="0.180256772382389"/>
                </c:manualLayout>
              </c:layout>
              <c:tx>
                <c:rich>
                  <a:bodyPr/>
                  <a:lstStyle/>
                  <a:p>
                    <a:fld id="{98C94C26-B87C-41AA-9092-740403EE26DD}" type="CATEGORYNAME">
                      <a:rPr lang="en-US"/>
                      <a:pPr/>
                      <a:t>[NOM DE CATÉGORIE]</a:t>
                    </a:fld>
                    <a:r>
                      <a:rPr lang="en-US" baseline="0" dirty="0"/>
                      <a:t>
</a:t>
                    </a:r>
                    <a:fld id="{D23AFD65-DF33-437E-B6BD-3CD096B477F1}" type="PERCENTAGE">
                      <a:rPr lang="en-US" sz="4000" baseline="0"/>
                      <a:pPr/>
                      <a:t>[POURCENTAGE]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FD0-4EE3-B529-B6DFF0F0739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3"/>
                <c:pt idx="0">
                  <c:v>Ecole d'ingénieurs</c:v>
                </c:pt>
                <c:pt idx="1">
                  <c:v>Bac +4 et +5</c:v>
                </c:pt>
                <c:pt idx="2">
                  <c:v>Licence Professionnelle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35.0</c:v>
                </c:pt>
                <c:pt idx="1">
                  <c:v>40.0</c:v>
                </c:pt>
                <c:pt idx="2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D0-4EE3-B529-B6DFF0F07398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88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75A04A5-155B-4810-8CA8-81B154B93978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EF757D5-C5CE-48AA-ABBE-6BAA46BC42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29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www.facebook.com/hack2g2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formation théorique</a:t>
            </a:r>
            <a:r>
              <a:rPr lang="fr-FR" baseline="0" dirty="0" smtClean="0"/>
              <a:t> universitaire </a:t>
            </a:r>
          </a:p>
          <a:p>
            <a:r>
              <a:rPr lang="fr-FR" baseline="0" dirty="0" smtClean="0"/>
              <a:t>- complète : </a:t>
            </a:r>
            <a:r>
              <a:rPr lang="fr-FR" baseline="0" dirty="0" err="1" smtClean="0"/>
              <a:t>cf</a:t>
            </a:r>
            <a:r>
              <a:rPr lang="fr-FR" baseline="0" dirty="0" smtClean="0"/>
              <a:t> cours ( prochaine slide)</a:t>
            </a:r>
          </a:p>
          <a:p>
            <a:r>
              <a:rPr lang="fr-FR" baseline="0" dirty="0" smtClean="0"/>
              <a:t>-30h /semaine </a:t>
            </a:r>
          </a:p>
          <a:p>
            <a:r>
              <a:rPr lang="fr-FR" baseline="0" dirty="0" smtClean="0"/>
              <a:t>- CM- TD-TP - cours d'1h30</a:t>
            </a:r>
          </a:p>
          <a:p>
            <a:endParaRPr lang="fr-FR" baseline="0" dirty="0" smtClean="0"/>
          </a:p>
          <a:p>
            <a:r>
              <a:rPr lang="fr-FR" baseline="0" dirty="0" smtClean="0"/>
              <a:t>formation pratique </a:t>
            </a:r>
          </a:p>
          <a:p>
            <a:r>
              <a:rPr lang="fr-FR" baseline="0" dirty="0" smtClean="0"/>
              <a:t>mis en application de la formation théorique - </a:t>
            </a:r>
          </a:p>
          <a:p>
            <a:r>
              <a:rPr lang="fr-FR" baseline="0" dirty="0" smtClean="0"/>
              <a:t>donne du sens </a:t>
            </a:r>
          </a:p>
          <a:p>
            <a:r>
              <a:rPr lang="fr-FR" baseline="0" dirty="0" smtClean="0"/>
              <a:t>esprit plus concret 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NE PARLER QUE DE CE QUE VOUS FAITES A L IUT </a:t>
            </a:r>
          </a:p>
          <a:p>
            <a:r>
              <a:rPr lang="fr-FR" baseline="0" dirty="0" smtClean="0"/>
              <a:t>NE PARLER PAS DE LA FAC / NE COMPARER PAS AVEC LA FAB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559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Homogénéité des notes : </a:t>
            </a:r>
          </a:p>
          <a:p>
            <a:r>
              <a:rPr lang="fr-FR" dirty="0" smtClean="0"/>
              <a:t>n’oubliez pas à l’iut vous allez avoir 50% de cours en info ET 50 % de cours d’enseignements complémentaires.</a:t>
            </a:r>
          </a:p>
          <a:p>
            <a:r>
              <a:rPr lang="fr-FR" dirty="0" smtClean="0"/>
              <a:t>Le profil recherché est bien un profit </a:t>
            </a:r>
            <a:r>
              <a:rPr lang="fr-FR" baseline="0" dirty="0" smtClean="0"/>
              <a:t>scientifique mais également curieux , capable de s’intéresser à d’autres savoirs indispensables dans la vie professionnelle.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</a:t>
            </a:r>
            <a:r>
              <a:rPr lang="fr-FR" baseline="0" dirty="0" smtClean="0"/>
              <a:t> vous avez un bac S </a:t>
            </a:r>
            <a:r>
              <a:rPr lang="mr-IN" baseline="0" dirty="0" smtClean="0"/>
              <a:t>–</a:t>
            </a:r>
            <a:r>
              <a:rPr lang="fr-FR" baseline="0" dirty="0" smtClean="0"/>
              <a:t> SI -  55à 60 % de dossiers retenus</a:t>
            </a:r>
          </a:p>
          <a:p>
            <a:r>
              <a:rPr lang="fr-FR" baseline="0" dirty="0" smtClean="0"/>
              <a:t>Si vous avez un bac S- SVT </a:t>
            </a:r>
            <a:r>
              <a:rPr lang="mr-IN" baseline="0" dirty="0" smtClean="0"/>
              <a:t>–</a:t>
            </a:r>
            <a:r>
              <a:rPr lang="fr-FR" baseline="0" dirty="0" smtClean="0"/>
              <a:t> 45/50 % selon les années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L’option SIN et ISN est une option très appréciée : </a:t>
            </a:r>
          </a:p>
          <a:p>
            <a:r>
              <a:rPr lang="fr-FR" baseline="0" dirty="0" smtClean="0"/>
              <a:t>	vous connaissez déjà un peu la programmation </a:t>
            </a:r>
            <a:r>
              <a:rPr lang="mr-IN" baseline="0" dirty="0" smtClean="0"/>
              <a:t>–</a:t>
            </a:r>
            <a:r>
              <a:rPr lang="fr-FR" baseline="0" dirty="0" smtClean="0"/>
              <a:t> vous savez ce que vous allez apprendre  à l’iut : bonne orientation ! </a:t>
            </a:r>
          </a:p>
          <a:p>
            <a:r>
              <a:rPr lang="fr-FR" baseline="0" dirty="0" smtClean="0"/>
              <a:t>	et en plus vous êtes motivés par vos études : bons étudiants travailleurs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10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INSISTER</a:t>
            </a:r>
            <a:r>
              <a:rPr lang="fr-FR" baseline="0" dirty="0" smtClean="0"/>
              <a:t> POUR QUE LES JEUNES LYCEENS VIENNENT AUX JPO DE L’IUT DE VANNES </a:t>
            </a:r>
          </a:p>
          <a:p>
            <a:r>
              <a:rPr lang="fr-FR" baseline="0" dirty="0" err="1" smtClean="0"/>
              <a:t>Cf</a:t>
            </a:r>
            <a:r>
              <a:rPr lang="fr-FR" baseline="0" dirty="0" smtClean="0"/>
              <a:t> slide suivante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 coût des études à l’iut est de 400€ si vous n’êtes pas boursier</a:t>
            </a:r>
          </a:p>
          <a:p>
            <a:r>
              <a:rPr lang="fr-FR" dirty="0" smtClean="0"/>
              <a:t>Dont 200€ de frais d’inscription et 200€ pour VOTRE</a:t>
            </a:r>
            <a:r>
              <a:rPr lang="fr-FR" baseline="0" dirty="0" smtClean="0"/>
              <a:t> sécurité sociale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Si vous êtes boursier : interroger le CROUS pour connaître le montant de votre bourse</a:t>
            </a:r>
          </a:p>
          <a:p>
            <a:r>
              <a:rPr lang="fr-FR" baseline="0" dirty="0" smtClean="0"/>
              <a:t>L’équipe du CROUS gère les logements étudiants ,le RU, les aides étudiants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73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INSISTER</a:t>
            </a:r>
            <a:r>
              <a:rPr lang="fr-FR" baseline="0" dirty="0" smtClean="0"/>
              <a:t> POUR QUE LES JEUNES LYCEENS VIENNENT AUX JPO DE L’IUT DE VANNES </a:t>
            </a:r>
          </a:p>
          <a:p>
            <a:endParaRPr lang="fr-FR" b="1" dirty="0" smtClean="0"/>
          </a:p>
          <a:p>
            <a:r>
              <a:rPr lang="fr-FR" b="1" dirty="0" smtClean="0"/>
              <a:t>C’est </a:t>
            </a:r>
            <a:r>
              <a:rPr lang="fr-FR" b="1" dirty="0" smtClean="0"/>
              <a:t>quoi un </a:t>
            </a:r>
            <a:r>
              <a:rPr lang="fr-FR" b="1" dirty="0" err="1" smtClean="0"/>
              <a:t>OpenLab</a:t>
            </a:r>
            <a:r>
              <a:rPr lang="fr-FR" b="1" dirty="0" smtClean="0"/>
              <a:t> ? </a:t>
            </a:r>
            <a:r>
              <a:rPr lang="fr-FR" b="0" dirty="0" smtClean="0"/>
              <a:t>Un laboratoire informatique, générateur d’idées, ouvert à tous étudiants, lycéens, enseignants, entreprises.</a:t>
            </a:r>
          </a:p>
          <a:p>
            <a:r>
              <a:rPr lang="fr-FR" b="0" dirty="0" smtClean="0"/>
              <a:t>Pour créer , échanger et innover </a:t>
            </a:r>
            <a:r>
              <a:rPr lang="fr-FR" b="0" baseline="0" dirty="0" smtClean="0"/>
              <a:t>: faites vos propres expériences </a:t>
            </a:r>
          </a:p>
          <a:p>
            <a:r>
              <a:rPr lang="fr-FR" baseline="0" dirty="0" smtClean="0"/>
              <a:t>Vous pouvez dès à présent y aller : contacter l’association d’étudiants </a:t>
            </a:r>
            <a:r>
              <a:rPr lang="fr-FR" dirty="0" smtClean="0">
                <a:hlinkClick r:id="rId3"/>
              </a:rPr>
              <a:t>HACK2G2</a:t>
            </a:r>
            <a:r>
              <a:rPr lang="fr-FR" dirty="0" smtClean="0"/>
              <a:t> au sein de l’Université Bretagne Sud. ( </a:t>
            </a:r>
            <a:r>
              <a:rPr lang="fr-FR" dirty="0" err="1" smtClean="0"/>
              <a:t>cf</a:t>
            </a:r>
            <a:r>
              <a:rPr lang="fr-FR" dirty="0" smtClean="0"/>
              <a:t> sur le net</a:t>
            </a:r>
            <a:r>
              <a:rPr lang="fr-FR" baseline="0" dirty="0" smtClean="0"/>
              <a:t> )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35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soutien </a:t>
            </a:r>
          </a:p>
          <a:p>
            <a:endParaRPr lang="fr-FR" dirty="0" smtClean="0"/>
          </a:p>
          <a:p>
            <a:r>
              <a:rPr lang="fr-FR" dirty="0" smtClean="0"/>
              <a:t>attention : vous n'êtes plus au lycée ! si</a:t>
            </a:r>
            <a:r>
              <a:rPr lang="fr-FR" baseline="0" dirty="0" smtClean="0"/>
              <a:t> vous ne venez pas aux heures de soutien, les enseignants ne viendront pas "vous chercher"</a:t>
            </a:r>
          </a:p>
          <a:p>
            <a:endParaRPr lang="fr-FR" baseline="0" dirty="0" smtClean="0"/>
          </a:p>
          <a:p>
            <a:r>
              <a:rPr lang="fr-FR" baseline="0" dirty="0" smtClean="0"/>
              <a:t>TP :  vous travailler seul ou en </a:t>
            </a:r>
            <a:r>
              <a:rPr lang="fr-FR" baseline="0" dirty="0" err="1" smtClean="0"/>
              <a:t>binone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90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enseignements</a:t>
            </a:r>
            <a:r>
              <a:rPr lang="fr-FR" baseline="0" dirty="0" smtClean="0"/>
              <a:t> en informatique</a:t>
            </a:r>
          </a:p>
          <a:p>
            <a:r>
              <a:rPr lang="fr-FR" baseline="0" dirty="0" smtClean="0"/>
              <a:t>1- les cours d'UML : apprendre à concevoir un logiciel à partir des besoins d'utilisateurs /du client.</a:t>
            </a:r>
          </a:p>
          <a:p>
            <a:r>
              <a:rPr lang="fr-FR" baseline="0" dirty="0" smtClean="0"/>
              <a:t>2- programmation : différents langages : java -html ( web) - c++, ...</a:t>
            </a:r>
          </a:p>
          <a:p>
            <a:r>
              <a:rPr lang="fr-FR" baseline="0" dirty="0" smtClean="0"/>
              <a:t>3- Systèmes et réseaux : comment fonctionnent les ordinateurs , les réseaux informatiques ( en entreprise , dans votre lycée</a:t>
            </a:r>
            <a:r>
              <a:rPr lang="mr-IN" baseline="0" dirty="0" smtClean="0"/>
              <a:t>…</a:t>
            </a:r>
            <a:r>
              <a:rPr lang="fr-FR" baseline="0" dirty="0" smtClean="0"/>
              <a:t>) </a:t>
            </a:r>
          </a:p>
          <a:p>
            <a:r>
              <a:rPr lang="fr-FR" baseline="0" dirty="0" smtClean="0"/>
              <a:t>4- Sécurité informatique : acquérir les bonnes pratiques: pour se protéger des attaques comme les virus, les vols de données (codes)  : </a:t>
            </a:r>
            <a:r>
              <a:rPr lang="fr-FR" baseline="0" dirty="0" err="1" smtClean="0"/>
              <a:t>cf</a:t>
            </a:r>
            <a:r>
              <a:rPr lang="fr-FR" baseline="0" dirty="0" smtClean="0"/>
              <a:t> contexte actuel</a:t>
            </a:r>
          </a:p>
          <a:p>
            <a:endParaRPr lang="fr-FR" baseline="0" dirty="0" smtClean="0"/>
          </a:p>
          <a:p>
            <a:r>
              <a:rPr lang="fr-FR" baseline="0" dirty="0" smtClean="0"/>
              <a:t>SI QUESTION  : </a:t>
            </a:r>
            <a:r>
              <a:rPr lang="fr-FR" i="1" dirty="0" err="1" smtClean="0"/>
              <a:t>Unified</a:t>
            </a:r>
            <a:r>
              <a:rPr lang="fr-FR" i="1" dirty="0" smtClean="0"/>
              <a:t> </a:t>
            </a:r>
            <a:r>
              <a:rPr lang="fr-FR" i="1" dirty="0" err="1" smtClean="0"/>
              <a:t>Modeling</a:t>
            </a:r>
            <a:r>
              <a:rPr lang="fr-FR" i="1" dirty="0" smtClean="0"/>
              <a:t> </a:t>
            </a:r>
            <a:r>
              <a:rPr lang="fr-FR" i="1" dirty="0" err="1" smtClean="0"/>
              <a:t>Language</a:t>
            </a:r>
            <a:r>
              <a:rPr lang="fr-FR" dirty="0" smtClean="0"/>
              <a:t> (</a:t>
            </a:r>
            <a:r>
              <a:rPr lang="fr-FR" i="1" dirty="0" smtClean="0"/>
              <a:t>UML</a:t>
            </a:r>
            <a:r>
              <a:rPr lang="fr-FR" dirty="0" smtClean="0"/>
              <a:t>), est un langage de modélisation graphique à base de pictogrammes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les enseignements complémentaires</a:t>
            </a:r>
          </a:p>
          <a:p>
            <a:r>
              <a:rPr lang="fr-FR" baseline="0" dirty="0" smtClean="0"/>
              <a:t>compétences professionnelles pour apprendre à exposer une idée, un projet, à convaincre. c'est aussi développer un savoir-être professionnel </a:t>
            </a:r>
          </a:p>
          <a:p>
            <a:r>
              <a:rPr lang="fr-FR" baseline="0" dirty="0" smtClean="0"/>
              <a:t>pour l'anglais : nombreuses doc en anglais sur le net </a:t>
            </a:r>
            <a:r>
              <a:rPr lang="mr-IN" baseline="0" dirty="0" smtClean="0"/>
              <a:t>–</a:t>
            </a:r>
            <a:r>
              <a:rPr lang="fr-FR" baseline="0" dirty="0" smtClean="0"/>
              <a:t> et aussi quelques stages à l’étranger ( Canada 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l'éco/gestion : comprendre l'environnement économique dans lequel vous allez travailler - savoir gérer un projet informatique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les maths  : développer un esprit logique, méthodique, rigoureux. C’est indispensable pour  la maitrise de l'informatique </a:t>
            </a:r>
            <a:r>
              <a:rPr lang="fr-FR" baseline="0" smtClean="0"/>
              <a:t>et nécessaires pour vos </a:t>
            </a:r>
            <a:r>
              <a:rPr lang="fr-FR" baseline="0" dirty="0" smtClean="0"/>
              <a:t>poursuites d'études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30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Cti</a:t>
            </a:r>
            <a:r>
              <a:rPr lang="fr-FR" dirty="0" smtClean="0"/>
              <a:t> = Commission des Titres d’Ingénieurs </a:t>
            </a:r>
          </a:p>
          <a:p>
            <a:r>
              <a:rPr lang="fr-FR" dirty="0" smtClean="0"/>
              <a:t>organisme indépendant</a:t>
            </a:r>
            <a:r>
              <a:rPr lang="fr-FR" baseline="0" dirty="0" smtClean="0"/>
              <a:t> qui </a:t>
            </a:r>
            <a:r>
              <a:rPr lang="fr-FR" dirty="0" smtClean="0"/>
              <a:t>habilite les formations d’ingénieurs</a:t>
            </a:r>
            <a:r>
              <a:rPr lang="fr-FR" baseline="0" dirty="0" smtClean="0"/>
              <a:t> </a:t>
            </a:r>
            <a:r>
              <a:rPr lang="mr-IN" baseline="0" dirty="0" smtClean="0"/>
              <a:t>…</a:t>
            </a:r>
            <a:r>
              <a:rPr lang="fr-FR" baseline="0" dirty="0" smtClean="0"/>
              <a:t>( qualité de la formation</a:t>
            </a:r>
            <a:r>
              <a:rPr lang="mr-IN" baseline="0" dirty="0" smtClean="0"/>
              <a:t>…</a:t>
            </a:r>
            <a:r>
              <a:rPr lang="fr-FR" baseline="0" dirty="0" smtClean="0"/>
              <a:t>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Bac + 2 : rares sont les étudiants qui arrêtent leurs études. ( 1%) </a:t>
            </a:r>
          </a:p>
          <a:p>
            <a:r>
              <a:rPr lang="fr-FR" dirty="0" smtClean="0"/>
              <a:t>Parfois certains</a:t>
            </a:r>
            <a:r>
              <a:rPr lang="fr-FR" baseline="0" dirty="0" smtClean="0"/>
              <a:t> changent d’orientation pour développer une double-compétence</a:t>
            </a:r>
          </a:p>
          <a:p>
            <a:r>
              <a:rPr lang="fr-FR" baseline="0" dirty="0" smtClean="0"/>
              <a:t>Ex: expert marketing en informatique , en biologie</a:t>
            </a:r>
            <a:r>
              <a:rPr lang="mr-IN" baseline="0" dirty="0" smtClean="0"/>
              <a:t>…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Licence professionnelle : une formation en 1 an qui a pour objectif de vous former à un métier </a:t>
            </a:r>
            <a:r>
              <a:rPr lang="mr-IN" baseline="0" dirty="0" smtClean="0"/>
              <a:t>–</a:t>
            </a:r>
            <a:r>
              <a:rPr lang="fr-FR" baseline="0" dirty="0" smtClean="0"/>
              <a:t> beaucoup de cours avec les professionnels d’entreprise </a:t>
            </a:r>
            <a:r>
              <a:rPr lang="mr-IN" baseline="0" dirty="0" smtClean="0"/>
              <a:t>–</a:t>
            </a:r>
            <a:r>
              <a:rPr lang="fr-FR" baseline="0" dirty="0" smtClean="0"/>
              <a:t>stage de 4 à 5 mois</a:t>
            </a:r>
          </a:p>
          <a:p>
            <a:endParaRPr lang="fr-FR" baseline="0" dirty="0" smtClean="0"/>
          </a:p>
          <a:p>
            <a:r>
              <a:rPr lang="fr-FR" baseline="0" dirty="0" smtClean="0"/>
              <a:t>De +/+ d’études se développent en apprentissage également  ( je vous en parlerai plus tard)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8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vannes</a:t>
            </a:r>
            <a:r>
              <a:rPr lang="fr-FR" baseline="0" dirty="0" smtClean="0"/>
              <a:t> : </a:t>
            </a:r>
            <a:r>
              <a:rPr lang="fr-FR" dirty="0" smtClean="0"/>
              <a:t>filière informatique</a:t>
            </a:r>
            <a:r>
              <a:rPr lang="fr-FR" baseline="0" dirty="0" smtClean="0"/>
              <a:t> </a:t>
            </a:r>
            <a:r>
              <a:rPr lang="fr-FR" dirty="0" smtClean="0"/>
              <a:t>complète.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L’iut de Vannes vous permet d’accéder à l’ensemble de cette filière </a:t>
            </a:r>
            <a:r>
              <a:rPr lang="mr-IN" baseline="0" dirty="0" smtClean="0"/>
              <a:t>–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Cela dépend de votre investissement personnel </a:t>
            </a:r>
          </a:p>
          <a:p>
            <a:endParaRPr lang="fr-FR" baseline="0" dirty="0" smtClean="0"/>
          </a:p>
          <a:p>
            <a:r>
              <a:rPr lang="fr-FR" baseline="0" dirty="0" smtClean="0"/>
              <a:t>Rem : à l’université : on accède aux masters via une Licence 3 informatique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20 places environ</a:t>
            </a:r>
          </a:p>
          <a:p>
            <a:endParaRPr lang="fr-FR" dirty="0" smtClean="0"/>
          </a:p>
          <a:p>
            <a:r>
              <a:rPr lang="fr-FR" dirty="0" smtClean="0"/>
              <a:t>Vous</a:t>
            </a:r>
            <a:r>
              <a:rPr lang="fr-FR" baseline="0" dirty="0" smtClean="0"/>
              <a:t> permet de financer vos études </a:t>
            </a:r>
            <a:r>
              <a:rPr lang="mr-IN" baseline="0" dirty="0" smtClean="0"/>
              <a:t>–</a:t>
            </a:r>
            <a:r>
              <a:rPr lang="fr-FR" baseline="0" dirty="0" smtClean="0"/>
              <a:t> d’être autonome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Une formation très appréciée des entreprises :  32 semaines en entreprise vs stage de 10 semaines en formation initiale.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Une formation qui vous permet de poursuivre vos études dans toutes les formations : ex : Ecole </a:t>
            </a:r>
            <a:r>
              <a:rPr lang="fr-FR" baseline="0" dirty="0" err="1" smtClean="0"/>
              <a:t>d’ing</a:t>
            </a:r>
            <a:r>
              <a:rPr lang="fr-FR" baseline="0" dirty="0" smtClean="0"/>
              <a:t> par apprentissage</a:t>
            </a:r>
            <a:r>
              <a:rPr lang="mr-IN" baseline="0" dirty="0" smtClean="0"/>
              <a:t>…</a:t>
            </a:r>
            <a:r>
              <a:rPr lang="fr-FR" baseline="0" dirty="0" smtClean="0"/>
              <a:t>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1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Dès septembre</a:t>
            </a:r>
            <a:r>
              <a:rPr lang="fr-FR" baseline="0" dirty="0" smtClean="0"/>
              <a:t> , à notre arrivée à l’iut jusqu’à début décembre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Présenter votre site internet :  images </a:t>
            </a:r>
            <a:r>
              <a:rPr lang="fr-FR" dirty="0" err="1" smtClean="0"/>
              <a:t>pdf</a:t>
            </a:r>
            <a:r>
              <a:rPr lang="fr-FR" dirty="0" smtClean="0"/>
              <a:t> </a:t>
            </a:r>
            <a:r>
              <a:rPr lang="mr-IN" dirty="0" smtClean="0"/>
              <a:t>–</a:t>
            </a:r>
            <a:r>
              <a:rPr lang="fr-FR" dirty="0" smtClean="0"/>
              <a:t> pas sur internet ( risque de problème de connexion)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80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Conception de A à Z: </a:t>
            </a:r>
          </a:p>
          <a:p>
            <a:endParaRPr lang="fr-FR" dirty="0" smtClean="0"/>
          </a:p>
          <a:p>
            <a:r>
              <a:rPr lang="fr-FR" dirty="0" smtClean="0"/>
              <a:t>4 étapes </a:t>
            </a:r>
          </a:p>
          <a:p>
            <a:endParaRPr lang="fr-FR" dirty="0" smtClean="0"/>
          </a:p>
          <a:p>
            <a:r>
              <a:rPr lang="fr-FR" dirty="0" smtClean="0"/>
              <a:t>1- définir avec le client les SPECIFICATIONS</a:t>
            </a:r>
            <a:r>
              <a:rPr lang="fr-FR" baseline="0" dirty="0" smtClean="0"/>
              <a:t> de son projet :  bien comprendre les besoins du client</a:t>
            </a:r>
          </a:p>
          <a:p>
            <a:r>
              <a:rPr lang="fr-FR" baseline="0" dirty="0" smtClean="0"/>
              <a:t>2- CONCEVOIR le logiciel : son plan , son architecture ( ex : comme le plan d’une maison )</a:t>
            </a:r>
          </a:p>
          <a:p>
            <a:r>
              <a:rPr lang="fr-FR" baseline="0" dirty="0" smtClean="0"/>
              <a:t>3- DEVELOPPER , c’est-à-dire , PROGRAMMER , CODER </a:t>
            </a:r>
          </a:p>
          <a:p>
            <a:r>
              <a:rPr lang="fr-FR" baseline="0" dirty="0" smtClean="0"/>
              <a:t>4- TESTER  ses programmes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757D5-C5CE-48AA-ABBE-6BAA46BC42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59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10D7-65CE-44CB-948D-82DD2434F20E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25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1817-8A56-43F8-A0F6-839A5749DD5C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29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6EAF-A032-422B-AA7C-F60E67D374D1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18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BD26-8871-480B-B0EC-7BABA47A3C08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57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AF52-AD50-4416-9D3D-288AC5D3F524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38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6759-4E3D-4DB4-B84A-B21DB6F8DCBA}" type="datetime1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21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76B5-CA8B-4F39-91AA-4CD52925289B}" type="datetime1">
              <a:rPr lang="fr-FR" smtClean="0"/>
              <a:t>29/11/2016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14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2C218-B1B6-4952-B660-B096BDB3B11F}" type="datetime1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29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C4C41-D383-4457-A837-9116067D2B78}" type="datetime1">
              <a:rPr lang="fr-FR" smtClean="0"/>
              <a:t>29/11/2016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09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2B504-EA5F-4B2D-B4D6-40BE025B223B}" type="datetime1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08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42D0-A148-4F08-86B3-B4C9EC848BAD}" type="datetime1">
              <a:rPr lang="fr-FR" smtClean="0"/>
              <a:t>29/11/2016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1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79863-9DB7-4A40-B831-89F0A192944F}" type="datetime1">
              <a:rPr lang="fr-FR" smtClean="0"/>
              <a:t>29/11/2016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EAEBD-7D35-4208-AD54-42B7949ABEC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0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1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image" Target="../media/image56.png"/><Relationship Id="rId8" Type="http://schemas.openxmlformats.org/officeDocument/2006/relationships/image" Target="../media/image2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7.png"/><Relationship Id="rId9" Type="http://schemas.openxmlformats.org/officeDocument/2006/relationships/image" Target="../media/image16.jpg"/><Relationship Id="rId1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9.png"/><Relationship Id="rId13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png"/><Relationship Id="rId10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31.jpg"/><Relationship Id="rId13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chart" Target="../charts/chart1.xml"/><Relationship Id="rId5" Type="http://schemas.openxmlformats.org/officeDocument/2006/relationships/image" Target="../media/image2.pn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image" Target="../media/image28.png"/><Relationship Id="rId9" Type="http://schemas.openxmlformats.org/officeDocument/2006/relationships/image" Target="../media/image29.jpg"/><Relationship Id="rId1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jp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12" y="861428"/>
            <a:ext cx="2671141" cy="32191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621" y="289290"/>
            <a:ext cx="1558171" cy="15581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62" y="4543425"/>
            <a:ext cx="2557463" cy="9829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93" y="3305175"/>
            <a:ext cx="1524000" cy="123825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03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10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5102" y="27265"/>
            <a:ext cx="5331106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NOS MÉTIERS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2164" y="1100902"/>
            <a:ext cx="3652143" cy="365214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84128" y="1770256"/>
            <a:ext cx="2851141" cy="28493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390980" y="1408852"/>
            <a:ext cx="2762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33282"/>
                </a:solidFill>
              </a:rPr>
              <a:t>Développeur d'applications</a:t>
            </a: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/>
            </a:r>
            <a:br>
              <a:rPr lang="fr-FR" sz="2400" b="1" dirty="0">
                <a:solidFill>
                  <a:srgbClr val="033282"/>
                </a:solidFill>
              </a:rPr>
            </a:br>
            <a:r>
              <a:rPr lang="fr-FR" sz="2400" b="1" dirty="0">
                <a:solidFill>
                  <a:srgbClr val="033282"/>
                </a:solidFill>
              </a:rPr>
              <a:t>Intégrateur web / mobile</a:t>
            </a: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/>
            </a:r>
            <a:br>
              <a:rPr lang="fr-FR" sz="2400" b="1" dirty="0">
                <a:solidFill>
                  <a:srgbClr val="033282"/>
                </a:solidFill>
              </a:rPr>
            </a:br>
            <a:r>
              <a:rPr lang="fr-FR" sz="2400" b="1" dirty="0">
                <a:solidFill>
                  <a:srgbClr val="033282"/>
                </a:solidFill>
              </a:rPr>
              <a:t>Assistant ingénieur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870218" y="5153916"/>
            <a:ext cx="987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BAC +3 +5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156366" y="5369360"/>
            <a:ext cx="143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DUT/LP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9839" y="2147516"/>
            <a:ext cx="19421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rgbClr val="033282"/>
                </a:solidFill>
              </a:rPr>
              <a:t>WebDesigner</a:t>
            </a:r>
            <a:r>
              <a:rPr lang="fr-FR" sz="2000" dirty="0">
                <a:solidFill>
                  <a:srgbClr val="033282"/>
                </a:solidFill>
              </a:rPr>
              <a:t/>
            </a:r>
            <a:br>
              <a:rPr lang="fr-FR" sz="2000" dirty="0">
                <a:solidFill>
                  <a:srgbClr val="033282"/>
                </a:solidFill>
              </a:rPr>
            </a:br>
            <a:r>
              <a:rPr lang="fr-FR" sz="2000" dirty="0">
                <a:solidFill>
                  <a:srgbClr val="033282"/>
                </a:solidFill>
              </a:rPr>
              <a:t/>
            </a:r>
            <a:br>
              <a:rPr lang="fr-FR" sz="2000" dirty="0">
                <a:solidFill>
                  <a:srgbClr val="033282"/>
                </a:solidFill>
              </a:rPr>
            </a:br>
            <a:r>
              <a:rPr lang="fr-FR" sz="2000" dirty="0">
                <a:solidFill>
                  <a:srgbClr val="033282"/>
                </a:solidFill>
              </a:rPr>
              <a:t>Infographiste</a:t>
            </a:r>
            <a:br>
              <a:rPr lang="fr-FR" sz="2000" dirty="0">
                <a:solidFill>
                  <a:srgbClr val="033282"/>
                </a:solidFill>
              </a:rPr>
            </a:br>
            <a:r>
              <a:rPr lang="fr-FR" sz="2000" dirty="0">
                <a:solidFill>
                  <a:srgbClr val="033282"/>
                </a:solidFill>
              </a:rPr>
              <a:t>	</a:t>
            </a:r>
            <a:br>
              <a:rPr lang="fr-FR" sz="2000" dirty="0">
                <a:solidFill>
                  <a:srgbClr val="033282"/>
                </a:solidFill>
              </a:rPr>
            </a:br>
            <a:r>
              <a:rPr lang="fr-FR" sz="2000" dirty="0">
                <a:solidFill>
                  <a:srgbClr val="033282"/>
                </a:solidFill>
              </a:rPr>
              <a:t>Technicien maintenance</a:t>
            </a:r>
          </a:p>
        </p:txBody>
      </p:sp>
      <p:sp>
        <p:nvSpPr>
          <p:cNvPr id="19" name="Étoile : 4 branches 18"/>
          <p:cNvSpPr/>
          <p:nvPr/>
        </p:nvSpPr>
        <p:spPr>
          <a:xfrm rot="707645">
            <a:off x="1913078" y="4416305"/>
            <a:ext cx="720000" cy="72000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8117041" y="1243236"/>
            <a:ext cx="24938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33282"/>
                </a:solidFill>
              </a:rPr>
              <a:t>Chef de Projets</a:t>
            </a:r>
          </a:p>
          <a:p>
            <a:pPr algn="ctr"/>
            <a:r>
              <a:rPr lang="fr-FR" dirty="0">
                <a:solidFill>
                  <a:srgbClr val="033282"/>
                </a:solidFill>
              </a:rPr>
              <a:t/>
            </a:r>
            <a:br>
              <a:rPr lang="fr-FR" dirty="0">
                <a:solidFill>
                  <a:srgbClr val="033282"/>
                </a:solidFill>
              </a:rPr>
            </a:br>
            <a:r>
              <a:rPr lang="fr-FR" dirty="0">
                <a:solidFill>
                  <a:srgbClr val="033282"/>
                </a:solidFill>
              </a:rPr>
              <a:t>Administrateur Système &amp; réseaux</a:t>
            </a:r>
          </a:p>
          <a:p>
            <a:pPr algn="ctr"/>
            <a:r>
              <a:rPr lang="fr-FR" dirty="0">
                <a:solidFill>
                  <a:srgbClr val="033282"/>
                </a:solidFill>
              </a:rPr>
              <a:t/>
            </a:r>
            <a:br>
              <a:rPr lang="fr-FR" dirty="0">
                <a:solidFill>
                  <a:srgbClr val="033282"/>
                </a:solidFill>
              </a:rPr>
            </a:br>
            <a:r>
              <a:rPr lang="fr-FR" dirty="0">
                <a:solidFill>
                  <a:srgbClr val="033282"/>
                </a:solidFill>
              </a:rPr>
              <a:t>Architecte BDD / SI</a:t>
            </a:r>
          </a:p>
          <a:p>
            <a:pPr algn="ctr"/>
            <a:r>
              <a:rPr lang="fr-FR" dirty="0">
                <a:solidFill>
                  <a:srgbClr val="033282"/>
                </a:solidFill>
              </a:rPr>
              <a:t/>
            </a:r>
            <a:br>
              <a:rPr lang="fr-FR" dirty="0">
                <a:solidFill>
                  <a:srgbClr val="033282"/>
                </a:solidFill>
              </a:rPr>
            </a:br>
            <a:r>
              <a:rPr lang="fr-FR" dirty="0">
                <a:solidFill>
                  <a:srgbClr val="033282"/>
                </a:solidFill>
              </a:rPr>
              <a:t>Consultant</a:t>
            </a:r>
          </a:p>
          <a:p>
            <a:pPr algn="ctr"/>
            <a:r>
              <a:rPr lang="fr-FR" dirty="0">
                <a:solidFill>
                  <a:srgbClr val="033282"/>
                </a:solidFill>
              </a:rPr>
              <a:t/>
            </a:r>
            <a:br>
              <a:rPr lang="fr-FR" dirty="0">
                <a:solidFill>
                  <a:srgbClr val="033282"/>
                </a:solidFill>
              </a:rPr>
            </a:br>
            <a:r>
              <a:rPr lang="fr-FR" dirty="0">
                <a:solidFill>
                  <a:srgbClr val="033282"/>
                </a:solidFill>
              </a:rPr>
              <a:t>Responsable sécurité info</a:t>
            </a:r>
          </a:p>
        </p:txBody>
      </p:sp>
    </p:spTree>
    <p:extLst>
      <p:ext uri="{BB962C8B-B14F-4D97-AF65-F5344CB8AC3E}">
        <p14:creationId xmlns:p14="http://schemas.microsoft.com/office/powerpoint/2010/main" val="23128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225" y="121250"/>
            <a:ext cx="4780967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NOTRE PÉDAGOGIE PAR PROJETS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33687" y="3921242"/>
            <a:ext cx="2449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Projet de synthèse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Simuler des équipes de développement en « concurrence »</a:t>
            </a: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896225" y="3921242"/>
            <a:ext cx="2487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Projet de programmation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Développer une application mobile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361264" y="784032"/>
            <a:ext cx="26016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Projet d’expression web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Créer un site pour une association</a:t>
            </a: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11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12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153" y="2138483"/>
            <a:ext cx="3058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Compétences relationnelles avec le client (bien comprendre ses besoins)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7" y="-303406"/>
            <a:ext cx="6500813" cy="506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734811" y="5080697"/>
            <a:ext cx="2607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Compétences techniques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624328" y="5317382"/>
            <a:ext cx="1960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Sensibilité au design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596454" y="3695702"/>
            <a:ext cx="2607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Initiation à la gestion de projet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98153" y="117475"/>
            <a:ext cx="35356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33282"/>
                </a:solidFill>
              </a:rPr>
              <a:t>PROJET</a:t>
            </a:r>
          </a:p>
          <a:p>
            <a:r>
              <a:rPr lang="fr-FR" b="1" dirty="0">
                <a:solidFill>
                  <a:srgbClr val="033282"/>
                </a:solidFill>
              </a:rPr>
              <a:t>EXPRESSION </a:t>
            </a:r>
          </a:p>
          <a:p>
            <a:r>
              <a:rPr lang="fr-FR" b="1" dirty="0">
                <a:solidFill>
                  <a:srgbClr val="033282"/>
                </a:solidFill>
              </a:rPr>
              <a:t>WEB (1</a:t>
            </a:r>
            <a:r>
              <a:rPr lang="fr-FR" b="1" baseline="30000" dirty="0">
                <a:solidFill>
                  <a:srgbClr val="033282"/>
                </a:solidFill>
              </a:rPr>
              <a:t>ère</a:t>
            </a:r>
            <a:r>
              <a:rPr lang="fr-FR" b="1" dirty="0">
                <a:solidFill>
                  <a:srgbClr val="033282"/>
                </a:solidFill>
              </a:rPr>
              <a:t> ANNÉE)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93" y="5897003"/>
            <a:ext cx="1600534" cy="9609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137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13</a:t>
            </a:fld>
            <a:endParaRPr lang="fr-FR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69" y="-947028"/>
            <a:ext cx="4710453" cy="363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098" y="-156723"/>
            <a:ext cx="4725713" cy="360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10782" r="11311" b="2688"/>
          <a:stretch/>
        </p:blipFill>
        <p:spPr bwMode="auto">
          <a:xfrm>
            <a:off x="6535023" y="2393806"/>
            <a:ext cx="2251943" cy="175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198153" y="117475"/>
            <a:ext cx="35900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033282"/>
                </a:solidFill>
              </a:rPr>
              <a:t>PROJET DE</a:t>
            </a:r>
          </a:p>
          <a:p>
            <a:r>
              <a:rPr lang="fr-FR" b="1" dirty="0">
                <a:solidFill>
                  <a:srgbClr val="033282"/>
                </a:solidFill>
              </a:rPr>
              <a:t>SYNTHÈSE </a:t>
            </a:r>
          </a:p>
          <a:p>
            <a:r>
              <a:rPr lang="fr-FR" b="1" dirty="0">
                <a:solidFill>
                  <a:srgbClr val="033282"/>
                </a:solidFill>
              </a:rPr>
              <a:t>(2ème ANNÉE)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254" y="5897003"/>
            <a:ext cx="1600534" cy="960997"/>
          </a:xfrm>
          <a:prstGeom prst="rect">
            <a:avLst/>
          </a:prstGeom>
          <a:effectLst/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01613" y="2393806"/>
            <a:ext cx="3058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Synthèse des enseignements des deux années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964748" y="4666986"/>
            <a:ext cx="22367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Equipe de projet pour un client extérieur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764811" y="3699571"/>
            <a:ext cx="2131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Conception de A à Z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841888" y="5097873"/>
            <a:ext cx="15374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Analyse des besoins</a:t>
            </a:r>
          </a:p>
        </p:txBody>
      </p:sp>
    </p:spTree>
    <p:extLst>
      <p:ext uri="{BB962C8B-B14F-4D97-AF65-F5344CB8AC3E}">
        <p14:creationId xmlns:p14="http://schemas.microsoft.com/office/powerpoint/2010/main" val="274382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225" y="45776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EXEMPLES DE PROJETS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5" y="1808957"/>
            <a:ext cx="3644858" cy="2723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91637" y="4892012"/>
            <a:ext cx="5358133" cy="378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>
              <a:lnSpc>
                <a:spcPct val="93000"/>
              </a:lnSpc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fr-FR" sz="2000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Application mobile de pilotage d'un robot </a:t>
            </a:r>
            <a:r>
              <a:rPr lang="fr-FR" sz="2000" b="1" dirty="0" err="1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GoPiGo</a:t>
            </a:r>
            <a:endParaRPr lang="fr-FR" sz="2000" b="1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41634" y="1808957"/>
            <a:ext cx="4329140" cy="27231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596366" y="4892012"/>
            <a:ext cx="5019675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b="1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The </a:t>
            </a:r>
            <a:r>
              <a:rPr lang="fr-FR" sz="2000" b="1" dirty="0" err="1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eye</a:t>
            </a:r>
            <a:r>
              <a:rPr lang="fr-FR" sz="2000" b="1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 </a:t>
            </a:r>
            <a:r>
              <a:rPr lang="fr-FR" sz="2000" b="1" dirty="0" err="1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tribe</a:t>
            </a:r>
            <a:r>
              <a:rPr lang="fr-FR" sz="2000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 : contribution à un logiciel de </a:t>
            </a: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e-</a:t>
            </a:r>
            <a:r>
              <a:rPr lang="fr-FR" sz="2000" dirty="0" err="1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tracking</a:t>
            </a:r>
            <a:r>
              <a:rPr lang="fr-FR" sz="2000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 pour le centre de </a:t>
            </a:r>
            <a:r>
              <a:rPr lang="fr-FR" sz="2000" dirty="0" err="1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Kerpape</a:t>
            </a:r>
            <a:endParaRPr lang="fr-FR" sz="2000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165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15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76225" y="45776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EXEMPLE DE CRÉATION D’ENTREPRISE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74316" y="1238095"/>
            <a:ext cx="5669080" cy="358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02290" y="2534369"/>
            <a:ext cx="2261160" cy="1294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70390" y="5227881"/>
            <a:ext cx="1162098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b="1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En 2015 : 3 étudiants transforment leur projet en création d’entreprise et créent  l’application </a:t>
            </a:r>
            <a:r>
              <a:rPr lang="fr-FR" sz="2000" b="1" dirty="0" err="1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Wipesound</a:t>
            </a:r>
            <a:r>
              <a:rPr lang="fr-FR" sz="2000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 : </a:t>
            </a: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Imaginez! Vous entrez dans un magasin et vous entendez votre musique préférée.</a:t>
            </a: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l’application permet aux commerçants, avec votre accord ,de passer vos propres contenus musicaux.</a:t>
            </a:r>
            <a:endParaRPr lang="fr-FR" sz="2000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endParaRPr lang="fr-FR" sz="2000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0623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 descr="Microsoft Word - ProgrammePrintemps2016_V1_N&amp;B.docx - ProgrammePrintemps2016_V1_NB.pdf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6" t="21465" r="39842" b="30487"/>
          <a:stretch/>
        </p:blipFill>
        <p:spPr>
          <a:xfrm>
            <a:off x="914399" y="950652"/>
            <a:ext cx="4629151" cy="5770823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6200" y="-287599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PROJET PRINTEMPS DE L’ENTREPRISE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67816" y="2332939"/>
            <a:ext cx="5019675" cy="324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b="1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Tous les ans, les étudiants de </a:t>
            </a:r>
            <a:r>
              <a:rPr lang="fr-FR" sz="2000" b="1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1</a:t>
            </a:r>
            <a:r>
              <a:rPr lang="fr-FR" sz="2000" b="1" baseline="30000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ère</a:t>
            </a:r>
            <a:r>
              <a:rPr lang="fr-FR" sz="2000" b="1" dirty="0" smtClean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 année organisent </a:t>
            </a:r>
            <a:r>
              <a:rPr lang="fr-FR" sz="2000" b="1" dirty="0">
                <a:solidFill>
                  <a:srgbClr val="033282"/>
                </a:solidFill>
                <a:ea typeface="Arial Unicode MS" pitchFamily="2"/>
                <a:cs typeface="Arial Unicode MS" pitchFamily="2"/>
              </a:rPr>
              <a:t>le printemps de l’entreprise.</a:t>
            </a: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endParaRPr lang="fr-FR" sz="2000" b="1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dirty="0">
                <a:solidFill>
                  <a:srgbClr val="033282"/>
                </a:solidFill>
              </a:rPr>
              <a:t>Cette journée de rencontres réunit </a:t>
            </a:r>
            <a:r>
              <a:rPr lang="fr-FR" sz="2000" dirty="0" smtClean="0">
                <a:solidFill>
                  <a:srgbClr val="033282"/>
                </a:solidFill>
              </a:rPr>
              <a:t>étudiants, </a:t>
            </a:r>
            <a:r>
              <a:rPr lang="fr-FR" sz="2000" dirty="0">
                <a:solidFill>
                  <a:srgbClr val="033282"/>
                </a:solidFill>
              </a:rPr>
              <a:t>chefs d’entreprises et </a:t>
            </a:r>
            <a:r>
              <a:rPr lang="fr-FR" sz="2000" dirty="0" smtClean="0">
                <a:solidFill>
                  <a:srgbClr val="033282"/>
                </a:solidFill>
              </a:rPr>
              <a:t>enseignants autour </a:t>
            </a:r>
            <a:r>
              <a:rPr lang="fr-FR" sz="2000" dirty="0">
                <a:solidFill>
                  <a:srgbClr val="033282"/>
                </a:solidFill>
              </a:rPr>
              <a:t>d’événements visant à mieux comprendre et connaître les enjeux informatiques des entreprises. </a:t>
            </a: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endParaRPr lang="fr-FR" sz="2000" dirty="0">
              <a:solidFill>
                <a:srgbClr val="033282"/>
              </a:solidFill>
            </a:endParaRPr>
          </a:p>
          <a:p>
            <a:pPr marL="215640" lvl="0" indent="-215640" algn="ctr">
              <a:lnSpc>
                <a:spcPct val="93000"/>
              </a:lnSpc>
              <a:tabLst>
                <a:tab pos="215640" algn="l"/>
                <a:tab pos="664559" algn="l"/>
                <a:tab pos="1113839" algn="l"/>
                <a:tab pos="1563120" algn="l"/>
                <a:tab pos="2012400" algn="l"/>
                <a:tab pos="2461680" algn="l"/>
                <a:tab pos="2910960" algn="l"/>
                <a:tab pos="3360240" algn="l"/>
                <a:tab pos="3809520" algn="l"/>
                <a:tab pos="4258799" algn="l"/>
                <a:tab pos="4708080" algn="l"/>
                <a:tab pos="5157359" algn="l"/>
                <a:tab pos="5606640" algn="l"/>
                <a:tab pos="6055920" algn="l"/>
                <a:tab pos="6505200" algn="l"/>
                <a:tab pos="6954480" algn="l"/>
                <a:tab pos="7403760" algn="l"/>
                <a:tab pos="7853040" algn="l"/>
                <a:tab pos="8302319" algn="l"/>
                <a:tab pos="8751600" algn="l"/>
                <a:tab pos="9200880" algn="l"/>
              </a:tabLst>
            </a:pPr>
            <a:r>
              <a:rPr lang="fr-FR" sz="2000" dirty="0">
                <a:solidFill>
                  <a:srgbClr val="033282"/>
                </a:solidFill>
              </a:rPr>
              <a:t>L’ambition est d’établir des passerelles durables entre l’école et l’entreprise.</a:t>
            </a:r>
            <a:endParaRPr lang="fr-FR" sz="2000" dirty="0">
              <a:solidFill>
                <a:srgbClr val="033282"/>
              </a:solidFill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1811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163868" y="4849792"/>
            <a:ext cx="1887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1 dossier sur 2 est retenu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645770" y="5321630"/>
            <a:ext cx="192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SIN – ISN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 30%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3379" y="2610472"/>
            <a:ext cx="2551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033282"/>
                </a:solidFill>
              </a:rPr>
              <a:t>Homogénéité des notes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609664" y="3477288"/>
            <a:ext cx="2485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Prise en compte des appréciations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32418" y="88900"/>
            <a:ext cx="3744257" cy="1325563"/>
          </a:xfrm>
        </p:spPr>
        <p:txBody>
          <a:bodyPr/>
          <a:lstStyle/>
          <a:p>
            <a:r>
              <a:rPr lang="fr-FR" b="1" dirty="0" smtClean="0">
                <a:solidFill>
                  <a:srgbClr val="033282"/>
                </a:solidFill>
              </a:rPr>
              <a:t>NOTRE</a:t>
            </a:r>
            <a:br>
              <a:rPr lang="fr-FR" b="1" dirty="0" smtClean="0">
                <a:solidFill>
                  <a:srgbClr val="033282"/>
                </a:solidFill>
              </a:rPr>
            </a:br>
            <a:r>
              <a:rPr lang="fr-FR" b="1" dirty="0" smtClean="0">
                <a:solidFill>
                  <a:srgbClr val="033282"/>
                </a:solidFill>
              </a:rPr>
              <a:t>RECRUTEMENT</a:t>
            </a:r>
            <a:endParaRPr lang="fr-FR" b="1" dirty="0">
              <a:solidFill>
                <a:srgbClr val="03328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17812" y="88900"/>
            <a:ext cx="55576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033282"/>
                </a:solidFill>
              </a:rPr>
              <a:t>				</a:t>
            </a:r>
            <a:r>
              <a:rPr lang="fr-FR" sz="2800" b="1" dirty="0" smtClean="0">
                <a:solidFill>
                  <a:srgbClr val="033282"/>
                </a:solidFill>
              </a:rPr>
              <a:t>% dossiers 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	</a:t>
            </a:r>
            <a:r>
              <a:rPr lang="fr-FR" sz="2800" b="1" dirty="0" smtClean="0">
                <a:solidFill>
                  <a:srgbClr val="033282"/>
                </a:solidFill>
              </a:rPr>
              <a:t>			  retenus :</a:t>
            </a:r>
          </a:p>
          <a:p>
            <a:pPr algn="ctr"/>
            <a:endParaRPr lang="fr-FR" sz="1600" b="1" dirty="0">
              <a:solidFill>
                <a:srgbClr val="033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33282"/>
                </a:solidFill>
              </a:rPr>
              <a:t>BAC S </a:t>
            </a:r>
            <a:r>
              <a:rPr lang="fr-FR" sz="3200" dirty="0">
                <a:solidFill>
                  <a:srgbClr val="033282"/>
                </a:solidFill>
              </a:rPr>
              <a:t>:			 </a:t>
            </a:r>
            <a:r>
              <a:rPr lang="fr-FR" sz="3200" dirty="0" smtClean="0">
                <a:solidFill>
                  <a:srgbClr val="033282"/>
                </a:solidFill>
              </a:rPr>
              <a:t>      </a:t>
            </a:r>
            <a:r>
              <a:rPr lang="fr-FR" sz="3200" b="1" dirty="0" smtClean="0">
                <a:solidFill>
                  <a:srgbClr val="C00000"/>
                </a:solidFill>
              </a:rPr>
              <a:t>50</a:t>
            </a:r>
            <a:r>
              <a:rPr lang="fr-FR" sz="3200" b="1" dirty="0">
                <a:solidFill>
                  <a:srgbClr val="C00000"/>
                </a:solidFill>
              </a:rPr>
              <a:t>%</a:t>
            </a:r>
          </a:p>
          <a:p>
            <a:pPr marL="457200" indent="-457200">
              <a:buFontTx/>
              <a:buChar char="-"/>
            </a:pPr>
            <a:endParaRPr lang="fr-FR" dirty="0" smtClean="0">
              <a:solidFill>
                <a:srgbClr val="033282"/>
              </a:solidFill>
            </a:endParaRPr>
          </a:p>
          <a:p>
            <a:pPr marL="457200" indent="-457200">
              <a:buFontTx/>
              <a:buChar char="-"/>
            </a:pPr>
            <a:endParaRPr lang="fr-FR" dirty="0">
              <a:solidFill>
                <a:srgbClr val="03328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33282"/>
                </a:solidFill>
              </a:rPr>
              <a:t>Autres BAC </a:t>
            </a:r>
            <a:r>
              <a:rPr lang="fr-FR" sz="3200" dirty="0">
                <a:solidFill>
                  <a:srgbClr val="033282"/>
                </a:solidFill>
              </a:rPr>
              <a:t>: 		</a:t>
            </a:r>
            <a:r>
              <a:rPr lang="fr-FR" sz="3200" dirty="0" smtClean="0">
                <a:solidFill>
                  <a:srgbClr val="033282"/>
                </a:solidFill>
              </a:rPr>
              <a:t>       </a:t>
            </a:r>
            <a:r>
              <a:rPr lang="fr-FR" sz="3200" b="1" dirty="0" smtClean="0">
                <a:solidFill>
                  <a:srgbClr val="C00000"/>
                </a:solidFill>
              </a:rPr>
              <a:t>30</a:t>
            </a:r>
            <a:r>
              <a:rPr lang="fr-FR" sz="3200" b="1" dirty="0">
                <a:solidFill>
                  <a:srgbClr val="C00000"/>
                </a:solidFill>
              </a:rPr>
              <a:t>%</a:t>
            </a:r>
          </a:p>
          <a:p>
            <a:r>
              <a:rPr lang="fr-FR" sz="3200" dirty="0">
                <a:solidFill>
                  <a:srgbClr val="033282"/>
                </a:solidFill>
              </a:rPr>
              <a:t>	</a:t>
            </a:r>
            <a:r>
              <a:rPr lang="fr-FR" sz="2800" dirty="0">
                <a:solidFill>
                  <a:srgbClr val="033282"/>
                </a:solidFill>
              </a:rPr>
              <a:t>- </a:t>
            </a:r>
            <a:r>
              <a:rPr lang="fr-FR" sz="2800" b="1" dirty="0">
                <a:solidFill>
                  <a:srgbClr val="033282"/>
                </a:solidFill>
              </a:rPr>
              <a:t>STI2D</a:t>
            </a:r>
          </a:p>
          <a:p>
            <a:r>
              <a:rPr lang="fr-FR" sz="2800" b="1" dirty="0">
                <a:solidFill>
                  <a:srgbClr val="033282"/>
                </a:solidFill>
              </a:rPr>
              <a:t>	- STMG			</a:t>
            </a:r>
          </a:p>
          <a:p>
            <a:r>
              <a:rPr lang="fr-FR" sz="2800" b="1" dirty="0">
                <a:solidFill>
                  <a:srgbClr val="033282"/>
                </a:solidFill>
              </a:rPr>
              <a:t>	- ES </a:t>
            </a:r>
          </a:p>
        </p:txBody>
      </p:sp>
    </p:spTree>
    <p:extLst>
      <p:ext uri="{BB962C8B-B14F-4D97-AF65-F5344CB8AC3E}">
        <p14:creationId xmlns:p14="http://schemas.microsoft.com/office/powerpoint/2010/main" val="3599235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18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415778" y="4613487"/>
            <a:ext cx="21757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033282"/>
                </a:solidFill>
              </a:rPr>
              <a:t>2 journées</a:t>
            </a:r>
          </a:p>
          <a:p>
            <a:pPr algn="ctr"/>
            <a:r>
              <a:rPr lang="fr-FR" sz="3200" dirty="0">
                <a:solidFill>
                  <a:srgbClr val="033282"/>
                </a:solidFill>
              </a:rPr>
              <a:t>Portes Ouvertes</a:t>
            </a:r>
          </a:p>
          <a:p>
            <a:pPr algn="ctr"/>
            <a:endParaRPr lang="fr-FR" sz="3200" dirty="0">
              <a:solidFill>
                <a:srgbClr val="03328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79854" y="4556458"/>
            <a:ext cx="2551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3200" dirty="0">
              <a:solidFill>
                <a:srgbClr val="03328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365509" y="1465177"/>
            <a:ext cx="3438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033282"/>
                </a:solidFill>
              </a:rPr>
              <a:t>NOS 4 POINTS FORTS:</a:t>
            </a:r>
          </a:p>
          <a:p>
            <a:pPr algn="ctr"/>
            <a:endParaRPr lang="fr-FR" sz="3200" b="1" dirty="0">
              <a:solidFill>
                <a:srgbClr val="033282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0" b="9200"/>
          <a:stretch/>
        </p:blipFill>
        <p:spPr>
          <a:xfrm>
            <a:off x="1842489" y="182281"/>
            <a:ext cx="1819274" cy="182953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r="18999"/>
          <a:stretch/>
        </p:blipFill>
        <p:spPr>
          <a:xfrm>
            <a:off x="8173334" y="2349657"/>
            <a:ext cx="1808866" cy="184041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22677"/>
          <a:stretch/>
        </p:blipFill>
        <p:spPr>
          <a:xfrm>
            <a:off x="1842489" y="2346243"/>
            <a:ext cx="1862640" cy="184724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0" y="64806"/>
            <a:ext cx="2178116" cy="218126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sp>
        <p:nvSpPr>
          <p:cNvPr id="2" name="Rectangle 1"/>
          <p:cNvSpPr/>
          <p:nvPr/>
        </p:nvSpPr>
        <p:spPr>
          <a:xfrm>
            <a:off x="4707561" y="431604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Les</a:t>
            </a:r>
            <a:r>
              <a:rPr lang="fr-FR" sz="2800" b="1" dirty="0">
                <a:solidFill>
                  <a:srgbClr val="033282"/>
                </a:solidFill>
              </a:rPr>
              <a:t> 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Samedis  </a:t>
            </a:r>
          </a:p>
          <a:p>
            <a:pPr algn="ctr"/>
            <a:r>
              <a:rPr lang="fr-FR" sz="2800" b="1" dirty="0">
                <a:solidFill>
                  <a:srgbClr val="FF0000"/>
                </a:solidFill>
              </a:rPr>
              <a:t>4 février </a:t>
            </a:r>
            <a:r>
              <a:rPr lang="fr-FR" sz="1400" dirty="0">
                <a:solidFill>
                  <a:srgbClr val="033282"/>
                </a:solidFill>
              </a:rPr>
              <a:t>ET</a:t>
            </a:r>
            <a:endParaRPr lang="fr-FR" sz="1100" dirty="0">
              <a:solidFill>
                <a:srgbClr val="033282"/>
              </a:solidFill>
            </a:endParaRPr>
          </a:p>
          <a:p>
            <a:pPr algn="ctr"/>
            <a:r>
              <a:rPr lang="fr-FR" sz="2800" b="1" dirty="0">
                <a:solidFill>
                  <a:srgbClr val="FF0000"/>
                </a:solidFill>
              </a:rPr>
              <a:t>4 mars 2017 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268" y="3362196"/>
            <a:ext cx="1235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033282"/>
                </a:solidFill>
              </a:rPr>
              <a:t>Cadre de vie</a:t>
            </a:r>
            <a:endParaRPr lang="fr-FR" sz="1600" dirty="0"/>
          </a:p>
        </p:txBody>
      </p:sp>
      <p:sp>
        <p:nvSpPr>
          <p:cNvPr id="4" name="Rectangle 3"/>
          <p:cNvSpPr/>
          <p:nvPr/>
        </p:nvSpPr>
        <p:spPr>
          <a:xfrm>
            <a:off x="-43220" y="727715"/>
            <a:ext cx="19097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033282"/>
                </a:solidFill>
              </a:rPr>
              <a:t>Formation complète</a:t>
            </a:r>
            <a:endParaRPr lang="fr-FR" sz="1600" dirty="0"/>
          </a:p>
        </p:txBody>
      </p:sp>
      <p:sp>
        <p:nvSpPr>
          <p:cNvPr id="17" name="Rectangle 16"/>
          <p:cNvSpPr/>
          <p:nvPr/>
        </p:nvSpPr>
        <p:spPr>
          <a:xfrm>
            <a:off x="10120326" y="948432"/>
            <a:ext cx="2038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033282"/>
                </a:solidFill>
              </a:rPr>
              <a:t>Pédagogie par projets</a:t>
            </a:r>
            <a:endParaRPr lang="fr-FR" sz="1600" dirty="0"/>
          </a:p>
        </p:txBody>
      </p:sp>
      <p:sp>
        <p:nvSpPr>
          <p:cNvPr id="19" name="Rectangle 18"/>
          <p:cNvSpPr/>
          <p:nvPr/>
        </p:nvSpPr>
        <p:spPr>
          <a:xfrm>
            <a:off x="10120326" y="3007219"/>
            <a:ext cx="1778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33282"/>
                </a:solidFill>
              </a:rPr>
              <a:t>Etudes accessibles à tous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49453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88348">
            <a:off x="1656316" y="736453"/>
            <a:ext cx="8325883" cy="554823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scene3d>
            <a:camera prst="perspectiveContrastingRightFacing">
              <a:rot lat="623785" lon="20400000" rev="213211"/>
            </a:camera>
            <a:lightRig rig="threePt" dir="t">
              <a:rot lat="0" lon="0" rev="1800000"/>
            </a:lightRig>
          </a:scene3d>
          <a:sp3d>
            <a:bevelT/>
            <a:bevelB w="0" h="0" prst="angle"/>
            <a:extrusionClr>
              <a:srgbClr val="033282"/>
            </a:extrusionClr>
          </a:sp3d>
        </p:spPr>
      </p:pic>
      <p:sp>
        <p:nvSpPr>
          <p:cNvPr id="9" name="ZoneTexte 8"/>
          <p:cNvSpPr txBox="1"/>
          <p:nvPr/>
        </p:nvSpPr>
        <p:spPr>
          <a:xfrm>
            <a:off x="163449" y="90122"/>
            <a:ext cx="463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i="1" dirty="0">
                <a:solidFill>
                  <a:srgbClr val="033282"/>
                </a:solidFill>
              </a:rPr>
              <a:t>Venez nous rencontrer</a:t>
            </a:r>
            <a:r>
              <a:rPr lang="fr-FR" sz="3600" b="1" dirty="0">
                <a:solidFill>
                  <a:srgbClr val="033282"/>
                </a:solidFill>
              </a:rPr>
              <a:t>,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060557" y="5787342"/>
            <a:ext cx="5131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>
                <a:solidFill>
                  <a:srgbClr val="033282"/>
                </a:solidFill>
              </a:rPr>
              <a:t>découvrir  </a:t>
            </a:r>
            <a:r>
              <a:rPr lang="fr-FR" sz="2800" b="1" i="1" dirty="0" smtClean="0">
                <a:solidFill>
                  <a:srgbClr val="033282"/>
                </a:solidFill>
              </a:rPr>
              <a:t>nos </a:t>
            </a:r>
            <a:r>
              <a:rPr lang="fr-FR" sz="2800" b="1" i="1" dirty="0">
                <a:solidFill>
                  <a:srgbClr val="033282"/>
                </a:solidFill>
              </a:rPr>
              <a:t>projets, </a:t>
            </a:r>
            <a:r>
              <a:rPr lang="fr-FR" sz="2800" b="1" i="1" dirty="0" smtClean="0">
                <a:solidFill>
                  <a:srgbClr val="033282"/>
                </a:solidFill>
              </a:rPr>
              <a:t>nos </a:t>
            </a:r>
            <a:r>
              <a:rPr lang="fr-FR" sz="2800" b="1" i="1" dirty="0">
                <a:solidFill>
                  <a:srgbClr val="033282"/>
                </a:solidFill>
              </a:rPr>
              <a:t>locaux </a:t>
            </a:r>
            <a:endParaRPr lang="fr-FR" sz="2800" b="1" i="1" dirty="0" smtClean="0">
              <a:solidFill>
                <a:srgbClr val="033282"/>
              </a:solidFill>
            </a:endParaRPr>
          </a:p>
          <a:p>
            <a:pPr algn="ctr"/>
            <a:r>
              <a:rPr lang="fr-FR" sz="2800" b="1" i="1" dirty="0" smtClean="0">
                <a:solidFill>
                  <a:srgbClr val="033282"/>
                </a:solidFill>
              </a:rPr>
              <a:t>et </a:t>
            </a:r>
            <a:r>
              <a:rPr lang="fr-FR" sz="2800" b="1" dirty="0">
                <a:solidFill>
                  <a:srgbClr val="033282"/>
                </a:solidFill>
              </a:rPr>
              <a:t> </a:t>
            </a:r>
            <a:r>
              <a:rPr lang="fr-FR" sz="2800" b="1" dirty="0" smtClean="0">
                <a:solidFill>
                  <a:srgbClr val="033282"/>
                </a:solidFill>
              </a:rPr>
              <a:t>notre </a:t>
            </a:r>
            <a:r>
              <a:rPr lang="fr-FR" sz="2800" b="1" dirty="0">
                <a:solidFill>
                  <a:srgbClr val="033282"/>
                </a:solidFill>
              </a:rPr>
              <a:t>nouveau Openlab </a:t>
            </a:r>
            <a:r>
              <a:rPr lang="fr-FR" sz="2800" dirty="0">
                <a:solidFill>
                  <a:srgbClr val="03328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001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3918" y="298014"/>
            <a:ext cx="4823206" cy="60799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033282"/>
                </a:solidFill>
              </a:rPr>
              <a:t>NOS OBJECTIFS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r="27878"/>
          <a:stretch/>
        </p:blipFill>
        <p:spPr>
          <a:xfrm>
            <a:off x="7380512" y="2668531"/>
            <a:ext cx="3732245" cy="36610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ZoneTexte 5"/>
          <p:cNvSpPr txBox="1"/>
          <p:nvPr/>
        </p:nvSpPr>
        <p:spPr>
          <a:xfrm>
            <a:off x="4672453" y="906012"/>
            <a:ext cx="29093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300" b="1" dirty="0">
                <a:solidFill>
                  <a:srgbClr val="033282"/>
                </a:solidFill>
              </a:rPr>
              <a:t>Concevoir et programmer des logiciels</a:t>
            </a:r>
          </a:p>
          <a:p>
            <a:pPr algn="ctr"/>
            <a:r>
              <a:rPr lang="fr-FR" sz="2300" b="1" dirty="0">
                <a:solidFill>
                  <a:srgbClr val="033282"/>
                </a:solidFill>
              </a:rPr>
              <a:t>informatiques</a:t>
            </a:r>
          </a:p>
          <a:p>
            <a:pPr algn="ctr"/>
            <a:endParaRPr lang="fr-FR" sz="2300" b="1" dirty="0">
              <a:solidFill>
                <a:srgbClr val="033282"/>
              </a:solidFill>
            </a:endParaRPr>
          </a:p>
          <a:p>
            <a:pPr algn="ctr"/>
            <a:r>
              <a:rPr lang="fr-FR" sz="2300" b="1" dirty="0">
                <a:solidFill>
                  <a:srgbClr val="033282"/>
                </a:solidFill>
              </a:rPr>
              <a:t>2 ans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7742938" y="3126244"/>
            <a:ext cx="30073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33282"/>
                </a:solidFill>
              </a:rPr>
              <a:t>Formation Pratique</a:t>
            </a:r>
          </a:p>
          <a:p>
            <a:pPr algn="ctr"/>
            <a:endParaRPr lang="fr-FR" sz="2800" b="1" dirty="0">
              <a:solidFill>
                <a:srgbClr val="033282"/>
              </a:solidFill>
            </a:endParaRPr>
          </a:p>
          <a:p>
            <a:pPr algn="ctr"/>
            <a:endParaRPr lang="fr-FR" sz="2800" b="1" dirty="0">
              <a:solidFill>
                <a:srgbClr val="033282"/>
              </a:solidFill>
            </a:endParaRP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TP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Projets 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Stages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2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4" r="9652"/>
          <a:stretch/>
        </p:blipFill>
        <p:spPr>
          <a:xfrm>
            <a:off x="888615" y="2617595"/>
            <a:ext cx="3740213" cy="370621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940090" y="2997379"/>
            <a:ext cx="363386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Formation</a:t>
            </a:r>
            <a:r>
              <a:rPr lang="fr-FR" sz="2800" b="1" dirty="0">
                <a:solidFill>
                  <a:srgbClr val="033282"/>
                </a:solidFill>
              </a:rPr>
              <a:t> 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Théorique</a:t>
            </a:r>
          </a:p>
          <a:p>
            <a:pPr algn="ctr"/>
            <a:r>
              <a:rPr lang="fr-FR" sz="2800" b="1" dirty="0">
                <a:solidFill>
                  <a:srgbClr val="033282"/>
                </a:solidFill>
              </a:rPr>
              <a:t>Universitaire</a:t>
            </a:r>
          </a:p>
          <a:p>
            <a:pPr algn="ctr"/>
            <a:endParaRPr lang="fr-FR" sz="2800" b="1" dirty="0">
              <a:solidFill>
                <a:srgbClr val="033282"/>
              </a:solidFill>
            </a:endParaRP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>Diplôme </a:t>
            </a: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>Bac +2</a:t>
            </a: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>reconnu</a:t>
            </a: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33282"/>
                </a:solidFill>
              </a:rPr>
              <a:t>NOTRE PÉDAGOGIE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033282"/>
                </a:solidFill>
              </a:rPr>
              <a:t> </a:t>
            </a:r>
            <a:r>
              <a:rPr lang="fr-FR" u="sng" dirty="0">
                <a:solidFill>
                  <a:srgbClr val="033282"/>
                </a:solidFill>
              </a:rPr>
              <a:t>Une pédagogie de projets :</a:t>
            </a:r>
          </a:p>
          <a:p>
            <a:pPr lvl="1"/>
            <a:endParaRPr lang="fr-FR" dirty="0">
              <a:solidFill>
                <a:srgbClr val="033282"/>
              </a:solidFill>
            </a:endParaRPr>
          </a:p>
          <a:p>
            <a:pPr lvl="1"/>
            <a:r>
              <a:rPr lang="fr-FR" dirty="0">
                <a:solidFill>
                  <a:srgbClr val="033282"/>
                </a:solidFill>
              </a:rPr>
              <a:t>Projet de synthèse (simuler des équipes de développement en « concurrence »)</a:t>
            </a:r>
          </a:p>
          <a:p>
            <a:pPr lvl="1"/>
            <a:endParaRPr lang="fr-FR" dirty="0">
              <a:solidFill>
                <a:srgbClr val="033282"/>
              </a:solidFill>
            </a:endParaRPr>
          </a:p>
          <a:p>
            <a:pPr lvl="1"/>
            <a:r>
              <a:rPr lang="fr-FR" dirty="0">
                <a:solidFill>
                  <a:srgbClr val="033282"/>
                </a:solidFill>
              </a:rPr>
              <a:t>Projet d’expression web (créer un site pour une association)</a:t>
            </a:r>
          </a:p>
          <a:p>
            <a:pPr lvl="1"/>
            <a:endParaRPr lang="fr-FR" dirty="0">
              <a:solidFill>
                <a:srgbClr val="033282"/>
              </a:solidFill>
            </a:endParaRPr>
          </a:p>
          <a:p>
            <a:pPr lvl="1"/>
            <a:r>
              <a:rPr lang="fr-FR" dirty="0">
                <a:solidFill>
                  <a:srgbClr val="033282"/>
                </a:solidFill>
              </a:rPr>
              <a:t>Projet de programmation</a:t>
            </a:r>
          </a:p>
          <a:p>
            <a:pPr lvl="1"/>
            <a:endParaRPr lang="fr-FR" dirty="0">
              <a:solidFill>
                <a:srgbClr val="033282"/>
              </a:solidFill>
            </a:endParaRPr>
          </a:p>
          <a:p>
            <a:pPr lvl="1"/>
            <a:endParaRPr lang="fr-FR" dirty="0">
              <a:solidFill>
                <a:srgbClr val="033282"/>
              </a:solidFill>
            </a:endParaRPr>
          </a:p>
          <a:p>
            <a:pPr marL="457200" lvl="1" indent="0">
              <a:buNone/>
            </a:pPr>
            <a:endParaRPr lang="fr-FR" dirty="0">
              <a:solidFill>
                <a:srgbClr val="03328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964" y="201182"/>
            <a:ext cx="807671" cy="9733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89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33282"/>
                </a:solidFill>
              </a:rPr>
              <a:t>POUR QUELS MÉTIERS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964" y="201182"/>
            <a:ext cx="807671" cy="9733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03" y="4009804"/>
            <a:ext cx="3361944" cy="224177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57225" y="1669965"/>
            <a:ext cx="6819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33282"/>
                </a:solidFill>
              </a:rPr>
              <a:t>Une vie professionnelle </a:t>
            </a:r>
            <a:r>
              <a:rPr lang="fr-FR" b="1" dirty="0">
                <a:solidFill>
                  <a:srgbClr val="033282"/>
                </a:solidFill>
              </a:rPr>
              <a:t>variée</a:t>
            </a:r>
            <a:endParaRPr lang="fr-FR" dirty="0">
              <a:solidFill>
                <a:srgbClr val="033282"/>
              </a:solidFill>
            </a:endParaRPr>
          </a:p>
          <a:p>
            <a:endParaRPr lang="fr-FR" dirty="0">
              <a:solidFill>
                <a:srgbClr val="033282"/>
              </a:solidFill>
            </a:endParaRPr>
          </a:p>
          <a:p>
            <a:r>
              <a:rPr lang="fr-FR" b="1" dirty="0">
                <a:solidFill>
                  <a:srgbClr val="033282"/>
                </a:solidFill>
              </a:rPr>
              <a:t>Développeurs</a:t>
            </a:r>
            <a:endParaRPr lang="fr-FR" dirty="0">
              <a:solidFill>
                <a:srgbClr val="033282"/>
              </a:solidFill>
            </a:endParaRPr>
          </a:p>
          <a:p>
            <a:r>
              <a:rPr lang="fr-FR" b="1" dirty="0">
                <a:solidFill>
                  <a:srgbClr val="033282"/>
                </a:solidFill>
              </a:rPr>
              <a:t>Créateurs et administrateur </a:t>
            </a:r>
            <a:r>
              <a:rPr lang="fr-FR" dirty="0">
                <a:solidFill>
                  <a:srgbClr val="033282"/>
                </a:solidFill>
              </a:rPr>
              <a:t>de technologie Intranet et Internet</a:t>
            </a:r>
          </a:p>
          <a:p>
            <a:endParaRPr lang="fr-FR" dirty="0">
              <a:solidFill>
                <a:srgbClr val="033282"/>
              </a:solidFill>
            </a:endParaRPr>
          </a:p>
          <a:p>
            <a:r>
              <a:rPr lang="fr-FR" b="1" dirty="0">
                <a:solidFill>
                  <a:srgbClr val="033282"/>
                </a:solidFill>
              </a:rPr>
              <a:t>Chef de projets </a:t>
            </a:r>
            <a:r>
              <a:rPr lang="fr-FR" dirty="0">
                <a:solidFill>
                  <a:srgbClr val="033282"/>
                </a:solidFill>
              </a:rPr>
              <a:t>Ingénieurs d’affaires, d’études, 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21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132419" y="1432972"/>
            <a:ext cx="2207101" cy="2207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2721666" y="1432971"/>
            <a:ext cx="2207101" cy="2207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995603" y="-38615"/>
            <a:ext cx="2207101" cy="22071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7283495" y="4483164"/>
            <a:ext cx="2207101" cy="220710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2681151" y="4499786"/>
            <a:ext cx="2207101" cy="220710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995603" y="2835434"/>
            <a:ext cx="2207101" cy="220710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7276408" y="1441147"/>
            <a:ext cx="2207101" cy="2207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9638224" y="2842455"/>
            <a:ext cx="2207101" cy="220710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419" y="115584"/>
            <a:ext cx="5449078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LES POURSUITES D’ETUDES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0084" y="4668526"/>
            <a:ext cx="2449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DUT info 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2</a:t>
            </a:r>
            <a:r>
              <a:rPr lang="fr-FR" sz="2800" baseline="30000" dirty="0">
                <a:solidFill>
                  <a:srgbClr val="033282"/>
                </a:solidFill>
              </a:rPr>
              <a:t>ème</a:t>
            </a:r>
            <a:r>
              <a:rPr lang="fr-FR" sz="2800" dirty="0">
                <a:solidFill>
                  <a:srgbClr val="033282"/>
                </a:solidFill>
              </a:rPr>
              <a:t> année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Parcours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 Informatique avancée</a:t>
            </a:r>
            <a:endParaRPr lang="fr-FR" sz="1600" dirty="0">
              <a:solidFill>
                <a:srgbClr val="033282"/>
              </a:solidFill>
            </a:endParaRP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-8870" y="1765318"/>
            <a:ext cx="2449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Ecole d’ingénieurs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+5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60084" y="1655450"/>
            <a:ext cx="2449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Master Recherche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+5</a:t>
            </a:r>
            <a:endParaRPr lang="fr-FR" sz="2000" dirty="0">
              <a:solidFill>
                <a:srgbClr val="033282"/>
              </a:solidFill>
            </a:endParaRP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95094" y="3285813"/>
            <a:ext cx="244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Licence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+3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162428" y="4734441"/>
            <a:ext cx="24492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DUT info 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2</a:t>
            </a:r>
            <a:r>
              <a:rPr lang="fr-FR" sz="2800" baseline="30000" dirty="0">
                <a:solidFill>
                  <a:srgbClr val="033282"/>
                </a:solidFill>
              </a:rPr>
              <a:t>ème</a:t>
            </a:r>
            <a:r>
              <a:rPr lang="fr-FR" sz="2800" dirty="0">
                <a:solidFill>
                  <a:srgbClr val="033282"/>
                </a:solidFill>
              </a:rPr>
              <a:t> année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Parcours</a:t>
            </a: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 Développement</a:t>
            </a:r>
            <a:endParaRPr lang="fr-FR" sz="1600" dirty="0">
              <a:solidFill>
                <a:srgbClr val="033282"/>
              </a:solidFill>
            </a:endParaRP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479340" y="3367903"/>
            <a:ext cx="244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Licence Pro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820305" y="501288"/>
            <a:ext cx="2449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Doctorat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+8</a:t>
            </a:r>
            <a:endParaRPr lang="fr-FR" sz="2000" dirty="0">
              <a:solidFill>
                <a:srgbClr val="033282"/>
              </a:solidFill>
            </a:endParaRP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162428" y="1628582"/>
            <a:ext cx="2449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33282"/>
                </a:solidFill>
              </a:rPr>
              <a:t>Master 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Pro</a:t>
            </a:r>
          </a:p>
          <a:p>
            <a:pPr algn="ctr"/>
            <a:r>
              <a:rPr lang="fr-FR" sz="2800" dirty="0">
                <a:solidFill>
                  <a:srgbClr val="033282"/>
                </a:solidFill>
              </a:rPr>
              <a:t>BAC +5</a:t>
            </a:r>
            <a:endParaRPr lang="fr-FR" sz="2000" dirty="0">
              <a:solidFill>
                <a:srgbClr val="033282"/>
              </a:solidFill>
            </a:endParaRPr>
          </a:p>
          <a:p>
            <a:pPr algn="ctr"/>
            <a:endParaRPr lang="fr-FR" sz="2800" dirty="0">
              <a:solidFill>
                <a:srgbClr val="033282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84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33282"/>
                </a:solidFill>
              </a:rPr>
              <a:t>LE CONTENU DES ENSEIGNEMENTS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964" y="201182"/>
            <a:ext cx="807671" cy="973375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130200" y="1981200"/>
            <a:ext cx="5234417" cy="3162300"/>
            <a:chOff x="130200" y="1981200"/>
            <a:chExt cx="5234417" cy="3162300"/>
          </a:xfrm>
          <a:solidFill>
            <a:schemeClr val="accent4"/>
          </a:solidFill>
        </p:grpSpPr>
        <p:sp>
          <p:nvSpPr>
            <p:cNvPr id="5" name="Rectangle 4"/>
            <p:cNvSpPr/>
            <p:nvPr/>
          </p:nvSpPr>
          <p:spPr>
            <a:xfrm>
              <a:off x="130200" y="1981200"/>
              <a:ext cx="5234417" cy="3162300"/>
            </a:xfrm>
            <a:prstGeom prst="rect">
              <a:avLst/>
            </a:prstGeom>
            <a:grpFill/>
            <a:ln>
              <a:solidFill>
                <a:srgbClr val="FFD1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tIns="180000" rtlCol="0" anchor="t" anchorCtr="0"/>
            <a:lstStyle/>
            <a:p>
              <a:pPr algn="ctr"/>
              <a:r>
                <a:rPr lang="fr-FR" b="1" u="sng" dirty="0">
                  <a:solidFill>
                    <a:srgbClr val="033282"/>
                  </a:solidFill>
                </a:rPr>
                <a:t>50 % d’informatique</a:t>
              </a:r>
            </a:p>
            <a:p>
              <a:pPr algn="ctr"/>
              <a:endParaRPr lang="fr-FR" dirty="0">
                <a:solidFill>
                  <a:srgbClr val="033282"/>
                </a:solidFill>
              </a:endParaRPr>
            </a:p>
            <a:p>
              <a:pPr algn="ctr"/>
              <a:endParaRPr lang="fr-FR" dirty="0">
                <a:solidFill>
                  <a:srgbClr val="03328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5307" y="2832485"/>
              <a:ext cx="1584000" cy="828675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Architectures Systèmes Réseaux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6002" y="2832484"/>
              <a:ext cx="1656000" cy="828675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Programmation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79571" y="2832484"/>
              <a:ext cx="1584000" cy="828675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Génie Logiciel</a:t>
              </a:r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08" y="3843317"/>
              <a:ext cx="1584000" cy="1057245"/>
            </a:xfrm>
            <a:prstGeom prst="rect">
              <a:avLst/>
            </a:prstGeom>
            <a:grpFill/>
            <a:ln>
              <a:solidFill>
                <a:srgbClr val="FFD103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8" b="7438"/>
            <a:stretch/>
          </p:blipFill>
          <p:spPr>
            <a:xfrm>
              <a:off x="1906002" y="3843317"/>
              <a:ext cx="1656000" cy="1057245"/>
            </a:xfrm>
            <a:prstGeom prst="rect">
              <a:avLst/>
            </a:prstGeom>
            <a:grpFill/>
            <a:ln>
              <a:solidFill>
                <a:srgbClr val="FFD103"/>
              </a:solidFill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2"/>
            <a:stretch/>
          </p:blipFill>
          <p:spPr>
            <a:xfrm>
              <a:off x="3679571" y="3843317"/>
              <a:ext cx="1584000" cy="1062438"/>
            </a:xfrm>
            <a:prstGeom prst="rect">
              <a:avLst/>
            </a:prstGeom>
            <a:grpFill/>
            <a:ln>
              <a:solidFill>
                <a:srgbClr val="FFD103"/>
              </a:solidFill>
            </a:ln>
          </p:spPr>
        </p:pic>
      </p:grpSp>
      <p:grpSp>
        <p:nvGrpSpPr>
          <p:cNvPr id="24" name="Groupe 23"/>
          <p:cNvGrpSpPr/>
          <p:nvPr/>
        </p:nvGrpSpPr>
        <p:grpSpPr>
          <a:xfrm>
            <a:off x="5521378" y="1981200"/>
            <a:ext cx="6537272" cy="3162300"/>
            <a:chOff x="5521378" y="1981200"/>
            <a:chExt cx="6537272" cy="3162300"/>
          </a:xfrm>
          <a:solidFill>
            <a:srgbClr val="FFC000"/>
          </a:solidFill>
        </p:grpSpPr>
        <p:sp>
          <p:nvSpPr>
            <p:cNvPr id="6" name="Rectangle 5"/>
            <p:cNvSpPr/>
            <p:nvPr/>
          </p:nvSpPr>
          <p:spPr>
            <a:xfrm>
              <a:off x="5521378" y="1981200"/>
              <a:ext cx="6537272" cy="3162300"/>
            </a:xfrm>
            <a:prstGeom prst="rect">
              <a:avLst/>
            </a:prstGeom>
            <a:grpFill/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 anchorCtr="0"/>
            <a:lstStyle/>
            <a:p>
              <a:pPr algn="ctr"/>
              <a:r>
                <a:rPr lang="fr-FR" b="1" u="sng" dirty="0">
                  <a:solidFill>
                    <a:srgbClr val="033282"/>
                  </a:solidFill>
                </a:rPr>
                <a:t>50% de connaissances générales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570759" y="2832483"/>
              <a:ext cx="1304080" cy="828675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Economie Gestion     Droit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746816" y="2836041"/>
              <a:ext cx="1688919" cy="821562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Mathématiques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65973" y="2832483"/>
              <a:ext cx="1260000" cy="828675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Anglais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02394" y="2828926"/>
              <a:ext cx="1368000" cy="828676"/>
            </a:xfrm>
            <a:prstGeom prst="rect">
              <a:avLst/>
            </a:prstGeom>
            <a:solidFill>
              <a:srgbClr val="FFD103"/>
            </a:solidFill>
            <a:ln>
              <a:solidFill>
                <a:srgbClr val="FFD1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33282"/>
                  </a:solidFill>
                </a:rPr>
                <a:t>Technique d’expression</a:t>
              </a: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633" y="3843316"/>
              <a:ext cx="1260000" cy="1057245"/>
            </a:xfrm>
            <a:prstGeom prst="rect">
              <a:avLst/>
            </a:prstGeom>
            <a:grpFill/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6"/>
            <a:stretch/>
          </p:blipFill>
          <p:spPr>
            <a:xfrm>
              <a:off x="7202394" y="3843317"/>
              <a:ext cx="1368000" cy="1057244"/>
            </a:xfrm>
            <a:prstGeom prst="rect">
              <a:avLst/>
            </a:prstGeom>
            <a:grpFill/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5" r="1841"/>
            <a:stretch/>
          </p:blipFill>
          <p:spPr>
            <a:xfrm>
              <a:off x="8746815" y="3802925"/>
              <a:ext cx="1688919" cy="1097636"/>
            </a:xfrm>
            <a:prstGeom prst="rect">
              <a:avLst/>
            </a:prstGeom>
            <a:grpFill/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192" y="3790501"/>
              <a:ext cx="1296000" cy="1110060"/>
            </a:xfrm>
            <a:prstGeom prst="rect">
              <a:avLst/>
            </a:prstGeom>
            <a:grpFill/>
          </p:spPr>
        </p:pic>
      </p:grpSp>
      <p:sp>
        <p:nvSpPr>
          <p:cNvPr id="25" name="ZoneTexte 24"/>
          <p:cNvSpPr txBox="1"/>
          <p:nvPr/>
        </p:nvSpPr>
        <p:spPr>
          <a:xfrm>
            <a:off x="2514535" y="5765477"/>
            <a:ext cx="776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33282"/>
                </a:solidFill>
              </a:rPr>
              <a:t>L’évaluation est double : contrôle continu (devoirs, projets) et partiels semestriels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45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56118"/>
            <a:ext cx="5544430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NOTRE ENCADREMENT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8562" y="3208887"/>
            <a:ext cx="28742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33282"/>
                </a:solidFill>
              </a:rPr>
              <a:t>Pour vous accompagner </a:t>
            </a:r>
          </a:p>
          <a:p>
            <a:pPr algn="ctr"/>
            <a:endParaRPr lang="fr-FR" dirty="0">
              <a:solidFill>
                <a:srgbClr val="033282"/>
              </a:solidFill>
            </a:endParaRPr>
          </a:p>
          <a:p>
            <a:pPr algn="ctr"/>
            <a:r>
              <a:rPr lang="fr-FR" dirty="0">
                <a:solidFill>
                  <a:srgbClr val="033282"/>
                </a:solidFill>
              </a:rPr>
              <a:t>Très attentifs au suivi personnalisé des étudiants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837943" y="2405137"/>
            <a:ext cx="1189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33282"/>
                </a:solidFill>
              </a:rPr>
              <a:t>Tutorat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033282"/>
              </a:solidFill>
            </a:endParaRPr>
          </a:p>
          <a:p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5" r="3071"/>
          <a:stretch/>
        </p:blipFill>
        <p:spPr>
          <a:xfrm>
            <a:off x="114132" y="715932"/>
            <a:ext cx="5238750" cy="525145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-293684" y="100475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20 enseignants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 et chercheurs</a:t>
            </a:r>
          </a:p>
          <a:p>
            <a:pPr algn="ctr"/>
            <a:endParaRPr lang="fr-FR" sz="2400" b="1" dirty="0">
              <a:solidFill>
                <a:schemeClr val="bg1"/>
              </a:solidFill>
            </a:endParaRPr>
          </a:p>
          <a:p>
            <a:pPr algn="ctr"/>
            <a:endParaRPr lang="fr-FR" sz="2400" b="1" dirty="0">
              <a:solidFill>
                <a:schemeClr val="bg1"/>
              </a:solidFill>
            </a:endParaRPr>
          </a:p>
          <a:p>
            <a:pPr algn="ctr"/>
            <a:endParaRPr lang="fr-FR" sz="2400" b="1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</a:endParaRP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Des intervenants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extérieurs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 professionnels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3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42123" y="4101439"/>
            <a:ext cx="981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solidFill>
                  <a:srgbClr val="033282"/>
                </a:solidFill>
              </a:rPr>
              <a:t>Soutien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80876" y="5526901"/>
            <a:ext cx="15038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33282"/>
                </a:solidFill>
              </a:rPr>
              <a:t>TP en ½ groupes</a:t>
            </a:r>
          </a:p>
        </p:txBody>
      </p:sp>
    </p:spTree>
    <p:extLst>
      <p:ext uri="{BB962C8B-B14F-4D97-AF65-F5344CB8AC3E}">
        <p14:creationId xmlns:p14="http://schemas.microsoft.com/office/powerpoint/2010/main" val="35981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77" y="-53647"/>
            <a:ext cx="7043683" cy="919665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033282"/>
                </a:solidFill>
              </a:rPr>
              <a:t>CONTENU DES ENSEIGNEMENTS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27144"/>
          <a:stretch/>
        </p:blipFill>
        <p:spPr>
          <a:xfrm>
            <a:off x="128577" y="2594447"/>
            <a:ext cx="2199189" cy="219575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22253"/>
          <a:stretch/>
        </p:blipFill>
        <p:spPr>
          <a:xfrm>
            <a:off x="1820603" y="687869"/>
            <a:ext cx="2164465" cy="217216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1" r="1873"/>
          <a:stretch/>
        </p:blipFill>
        <p:spPr>
          <a:xfrm>
            <a:off x="3470298" y="2594447"/>
            <a:ext cx="2187612" cy="219672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5" r="17252"/>
          <a:stretch/>
        </p:blipFill>
        <p:spPr>
          <a:xfrm>
            <a:off x="8086272" y="4575567"/>
            <a:ext cx="2214132" cy="221464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r="36659"/>
          <a:stretch/>
        </p:blipFill>
        <p:spPr>
          <a:xfrm>
            <a:off x="9787205" y="2612662"/>
            <a:ext cx="2237647" cy="217772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r="23039"/>
          <a:stretch/>
        </p:blipFill>
        <p:spPr>
          <a:xfrm>
            <a:off x="8114363" y="495624"/>
            <a:ext cx="2378283" cy="237806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0" r="8740"/>
          <a:stretch/>
        </p:blipFill>
        <p:spPr>
          <a:xfrm>
            <a:off x="6513819" y="2575046"/>
            <a:ext cx="2211928" cy="22151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4</a:t>
            </a:fld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r="19910"/>
          <a:stretch/>
        </p:blipFill>
        <p:spPr>
          <a:xfrm>
            <a:off x="1795999" y="4535505"/>
            <a:ext cx="2206148" cy="219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ZoneTexte 13"/>
          <p:cNvSpPr txBox="1"/>
          <p:nvPr/>
        </p:nvSpPr>
        <p:spPr>
          <a:xfrm>
            <a:off x="2304172" y="3480466"/>
            <a:ext cx="118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33282"/>
                </a:solidFill>
              </a:rPr>
              <a:t>50%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033282"/>
              </a:solidFill>
            </a:endParaRPr>
          </a:p>
          <a:p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708644" y="3410213"/>
            <a:ext cx="118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33282"/>
                </a:solidFill>
              </a:rPr>
              <a:t>50%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033282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1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32419" y="216569"/>
            <a:ext cx="9611656" cy="919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rgbClr val="033282"/>
                </a:solidFill>
              </a:rPr>
              <a:t>LA CYBERSÉCURITÉ DANS NOTRE FORMATION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sp>
        <p:nvSpPr>
          <p:cNvPr id="9" name="Rectangle 8"/>
          <p:cNvSpPr/>
          <p:nvPr/>
        </p:nvSpPr>
        <p:spPr>
          <a:xfrm>
            <a:off x="2007805" y="2852064"/>
            <a:ext cx="301187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033282"/>
                </a:solidFill>
              </a:rPr>
              <a:t>DUT : </a:t>
            </a:r>
          </a:p>
          <a:p>
            <a:pPr algn="ctr"/>
            <a:endParaRPr lang="fr-FR" sz="1400" b="1" dirty="0">
              <a:solidFill>
                <a:srgbClr val="033282"/>
              </a:solidFill>
            </a:endParaRPr>
          </a:p>
          <a:p>
            <a:pPr algn="ctr"/>
            <a:r>
              <a:rPr lang="fr-FR" sz="2400" dirty="0">
                <a:solidFill>
                  <a:srgbClr val="033282"/>
                </a:solidFill>
              </a:rPr>
              <a:t>Initiation et sensibilisation</a:t>
            </a:r>
          </a:p>
          <a:p>
            <a:pPr algn="ctr"/>
            <a:endParaRPr lang="fr-FR" sz="2400" dirty="0">
              <a:solidFill>
                <a:srgbClr val="033282"/>
              </a:solidFill>
            </a:endParaRPr>
          </a:p>
          <a:p>
            <a:pPr algn="ctr"/>
            <a:r>
              <a:rPr lang="fr-FR" sz="2400" dirty="0">
                <a:solidFill>
                  <a:srgbClr val="033282"/>
                </a:solidFill>
              </a:rPr>
              <a:t>Principes clés et recommandations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74645" y="3042564"/>
            <a:ext cx="30361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200" b="1" dirty="0">
              <a:solidFill>
                <a:srgbClr val="03328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2400" dirty="0">
                <a:solidFill>
                  <a:srgbClr val="033282"/>
                </a:solidFill>
              </a:rPr>
              <a:t>En partenariat avec </a:t>
            </a:r>
          </a:p>
          <a:p>
            <a:pPr algn="ctr"/>
            <a:r>
              <a:rPr lang="fr-FR" sz="2400" b="1" dirty="0">
                <a:solidFill>
                  <a:srgbClr val="033282"/>
                </a:solidFill>
              </a:rPr>
              <a:t>L’ENSIBS</a:t>
            </a:r>
            <a:r>
              <a:rPr lang="fr-FR" sz="2400" b="1" dirty="0"/>
              <a:t> </a:t>
            </a:r>
            <a:r>
              <a:rPr lang="fr-FR" sz="2400" dirty="0">
                <a:solidFill>
                  <a:srgbClr val="033282"/>
                </a:solidFill>
              </a:rPr>
              <a:t>et sa formation d'ingénieurs en Cyberdéfense </a:t>
            </a:r>
          </a:p>
          <a:p>
            <a:pPr algn="ctr"/>
            <a:r>
              <a:rPr lang="fr-FR" sz="2400" dirty="0">
                <a:solidFill>
                  <a:srgbClr val="033282"/>
                </a:solidFill>
              </a:rPr>
              <a:t>Habilitée par la CTI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1829" y="6235740"/>
            <a:ext cx="6970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De l'</a:t>
            </a:r>
            <a:r>
              <a:rPr lang="fr-FR" b="1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A</a:t>
            </a:r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gence </a:t>
            </a:r>
            <a:r>
              <a:rPr lang="fr-FR" b="1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N</a:t>
            </a:r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ationale de </a:t>
            </a:r>
            <a:r>
              <a:rPr lang="fr-FR" b="1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S</a:t>
            </a:r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écurité des </a:t>
            </a:r>
            <a:r>
              <a:rPr lang="fr-FR" b="1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S</a:t>
            </a:r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ystèmes d'</a:t>
            </a:r>
            <a:r>
              <a:rPr lang="fr-FR" b="1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I</a:t>
            </a:r>
            <a:r>
              <a:rPr lang="fr-FR" i="1" dirty="0">
                <a:solidFill>
                  <a:srgbClr val="033282"/>
                </a:solidFill>
                <a:latin typeface="Arial" pitchFamily="18"/>
                <a:ea typeface="Arial Unicode MS" pitchFamily="2"/>
                <a:cs typeface="Arial Unicode MS" pitchFamily="2"/>
              </a:rPr>
              <a:t>nformation </a:t>
            </a:r>
            <a:endParaRPr lang="fr-FR" i="1" dirty="0">
              <a:solidFill>
                <a:srgbClr val="033282"/>
              </a:solidFill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11020"/>
              </p:ext>
            </p:extLst>
          </p:nvPr>
        </p:nvGraphicFramePr>
        <p:xfrm>
          <a:off x="3760768" y="1201838"/>
          <a:ext cx="4849832" cy="858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916">
                  <a:extLst>
                    <a:ext uri="{9D8B030D-6E8A-4147-A177-3AD203B41FA5}">
                      <a16:colId xmlns="" xmlns:a16="http://schemas.microsoft.com/office/drawing/2014/main" val="2702895061"/>
                    </a:ext>
                  </a:extLst>
                </a:gridCol>
                <a:gridCol w="2424916">
                  <a:extLst>
                    <a:ext uri="{9D8B030D-6E8A-4147-A177-3AD203B41FA5}">
                      <a16:colId xmlns="" xmlns:a16="http://schemas.microsoft.com/office/drawing/2014/main" val="3180208875"/>
                    </a:ext>
                  </a:extLst>
                </a:gridCol>
              </a:tblGrid>
              <a:tr h="858422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033282"/>
                          </a:solidFill>
                        </a:rPr>
                        <a:t>Labellisation</a:t>
                      </a:r>
                      <a:r>
                        <a:rPr lang="fr-FR" sz="2400" baseline="0" dirty="0">
                          <a:solidFill>
                            <a:srgbClr val="033282"/>
                          </a:solidFill>
                        </a:rPr>
                        <a:t> en cours</a:t>
                      </a:r>
                      <a:endParaRPr lang="fr-FR" sz="2400" dirty="0">
                        <a:solidFill>
                          <a:srgbClr val="033282"/>
                        </a:solidFill>
                      </a:endParaRPr>
                    </a:p>
                  </a:txBody>
                  <a:tcPr marL="120471" marR="120471" marT="60236" marB="6023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400" dirty="0"/>
                    </a:p>
                  </a:txBody>
                  <a:tcPr marL="120471" marR="120471" marT="60236" marB="602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9084602"/>
                  </a:ext>
                </a:extLst>
              </a:tr>
            </a:tbl>
          </a:graphicData>
        </a:graphic>
      </p:graphicFrame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970" y="1257596"/>
            <a:ext cx="1804577" cy="7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2419" y="0"/>
            <a:ext cx="7267466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NOS EQUIPEMENTS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9245872" y="1839007"/>
            <a:ext cx="1472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33282"/>
                </a:solidFill>
              </a:rPr>
              <a:t>14 salles de 14 PC (photo)</a:t>
            </a:r>
          </a:p>
          <a:p>
            <a:pPr algn="ctr"/>
            <a:endParaRPr lang="fr-FR" dirty="0">
              <a:solidFill>
                <a:srgbClr val="03328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64393" y="1911821"/>
            <a:ext cx="1728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33282"/>
                </a:solidFill>
              </a:rPr>
              <a:t>2 amphithéâtres</a:t>
            </a:r>
          </a:p>
          <a:p>
            <a:r>
              <a:rPr lang="fr-FR" dirty="0">
                <a:solidFill>
                  <a:srgbClr val="033282"/>
                </a:solidFill>
              </a:rPr>
              <a:t>(photo)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0950" y="4653260"/>
            <a:ext cx="120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fr-FR" dirty="0">
              <a:solidFill>
                <a:srgbClr val="033282"/>
              </a:solidFill>
            </a:endParaRPr>
          </a:p>
          <a:p>
            <a:r>
              <a:rPr lang="fr-FR" dirty="0">
                <a:solidFill>
                  <a:srgbClr val="033282"/>
                </a:solidFill>
              </a:rPr>
              <a:t>1 Openlab (photo)</a:t>
            </a:r>
          </a:p>
          <a:p>
            <a:endParaRPr lang="fr-FR" dirty="0">
              <a:solidFill>
                <a:srgbClr val="033282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3" r="-1"/>
          <a:stretch/>
        </p:blipFill>
        <p:spPr>
          <a:xfrm>
            <a:off x="4685239" y="799954"/>
            <a:ext cx="3001436" cy="300143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3354090" y="4653260"/>
            <a:ext cx="1712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33282"/>
                </a:solidFill>
              </a:rPr>
              <a:t>3 laboratoires de langues multimédia (photo)</a:t>
            </a:r>
          </a:p>
          <a:p>
            <a:pPr algn="ctr"/>
            <a:endParaRPr lang="fr-FR" dirty="0">
              <a:solidFill>
                <a:srgbClr val="033282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6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39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7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32419" y="115584"/>
            <a:ext cx="7801906" cy="1325563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LES POURSUITES D’ETUDES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214281" y="1703092"/>
            <a:ext cx="11728294" cy="4952760"/>
            <a:chOff x="214282" y="2326991"/>
            <a:chExt cx="7929620" cy="4328861"/>
          </a:xfrm>
        </p:grpSpPr>
        <p:sp>
          <p:nvSpPr>
            <p:cNvPr id="8" name="ZoneTexte 7"/>
            <p:cNvSpPr txBox="1"/>
            <p:nvPr/>
          </p:nvSpPr>
          <p:spPr>
            <a:xfrm>
              <a:off x="857224" y="6286520"/>
              <a:ext cx="7286676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DUT INFO 1A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57224" y="5739645"/>
              <a:ext cx="7286676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DUT INFO 2A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857224" y="5274246"/>
              <a:ext cx="3642768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Parcours Informatique avancée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571431" y="5325928"/>
              <a:ext cx="3572471" cy="32280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Parcours Développement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428290" y="4500570"/>
              <a:ext cx="2714644" cy="646331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Licence : sur dossier </a:t>
              </a:r>
            </a:p>
            <a:p>
              <a:pPr algn="ctr"/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14942" y="4500570"/>
              <a:ext cx="2928958" cy="646331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Licence Pro : sur dossier/entretien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446719" y="3399697"/>
              <a:ext cx="1285884" cy="92333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MASTER </a:t>
              </a:r>
            </a:p>
            <a:p>
              <a:endParaRPr lang="fr-FR" dirty="0"/>
            </a:p>
            <a:p>
              <a:r>
                <a:rPr lang="fr-FR" dirty="0"/>
                <a:t>Recherche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857050" y="3399697"/>
              <a:ext cx="1285884" cy="92333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MASTER</a:t>
              </a:r>
            </a:p>
            <a:p>
              <a:pPr algn="ctr"/>
              <a:endParaRPr lang="fr-FR" dirty="0"/>
            </a:p>
            <a:p>
              <a:pPr algn="ctr"/>
              <a:r>
                <a:rPr lang="fr-FR" dirty="0"/>
                <a:t> PRO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21505" y="3399697"/>
              <a:ext cx="1534777" cy="177543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ECOLE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d’ingénieurs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Sur dossier/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Concours</a:t>
              </a:r>
            </a:p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446719" y="2326991"/>
              <a:ext cx="1285884" cy="923330"/>
            </a:xfrm>
            <a:prstGeom prst="rect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FR" dirty="0"/>
            </a:p>
            <a:p>
              <a:pPr algn="ctr"/>
              <a:r>
                <a:rPr lang="fr-FR" dirty="0"/>
                <a:t>Doctorat</a:t>
              </a:r>
            </a:p>
            <a:p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14282" y="5643578"/>
              <a:ext cx="5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+ 2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14282" y="4639070"/>
              <a:ext cx="5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+ 3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49430" y="3677224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+ 5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14282" y="2599967"/>
              <a:ext cx="5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+ 8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543550" y="248602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39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58723" y="83460"/>
            <a:ext cx="5580748" cy="406400"/>
          </a:xfrm>
        </p:spPr>
        <p:txBody>
          <a:bodyPr>
            <a:noAutofit/>
          </a:bodyPr>
          <a:lstStyle/>
          <a:p>
            <a:r>
              <a:rPr lang="fr-FR" sz="3600" b="1" dirty="0">
                <a:solidFill>
                  <a:srgbClr val="033282"/>
                </a:solidFill>
              </a:rPr>
              <a:t>NOS POURSUITES D’ETUDES</a:t>
            </a:r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677307"/>
              </p:ext>
            </p:extLst>
          </p:nvPr>
        </p:nvGraphicFramePr>
        <p:xfrm>
          <a:off x="293299" y="160766"/>
          <a:ext cx="10574898" cy="4859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8</a:t>
            </a:fld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6" y="5781999"/>
            <a:ext cx="807671" cy="9733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52" y="4662617"/>
            <a:ext cx="826628" cy="38374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/>
          <a:stretch/>
        </p:blipFill>
        <p:spPr>
          <a:xfrm>
            <a:off x="7641212" y="5097551"/>
            <a:ext cx="1080557" cy="3915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25" y="5489129"/>
            <a:ext cx="902636" cy="4129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157" y="5897132"/>
            <a:ext cx="980141" cy="3046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-8508" r="4668" b="4532"/>
          <a:stretch/>
        </p:blipFill>
        <p:spPr>
          <a:xfrm>
            <a:off x="7245856" y="6191418"/>
            <a:ext cx="883067" cy="4294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2" b="24967"/>
          <a:stretch/>
        </p:blipFill>
        <p:spPr>
          <a:xfrm>
            <a:off x="9385172" y="3011691"/>
            <a:ext cx="2755916" cy="274878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ZoneTexte 9"/>
          <p:cNvSpPr txBox="1"/>
          <p:nvPr/>
        </p:nvSpPr>
        <p:spPr>
          <a:xfrm>
            <a:off x="9893557" y="3474386"/>
            <a:ext cx="1867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Partenariat avec :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L’ENSIBS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Formation Cyberdéfense</a:t>
            </a:r>
          </a:p>
        </p:txBody>
      </p:sp>
      <p:graphicFrame>
        <p:nvGraphicFramePr>
          <p:cNvPr id="17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677307"/>
              </p:ext>
            </p:extLst>
          </p:nvPr>
        </p:nvGraphicFramePr>
        <p:xfrm>
          <a:off x="252226" y="139057"/>
          <a:ext cx="10574898" cy="4859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18" name="Imag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" y="3852577"/>
            <a:ext cx="2312857" cy="1388692"/>
          </a:xfrm>
          <a:prstGeom prst="rect">
            <a:avLst/>
          </a:prstGeom>
          <a:effectLst/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557" y="355583"/>
            <a:ext cx="1355696" cy="163383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906752" y="2014396"/>
            <a:ext cx="1712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33282"/>
                </a:solidFill>
              </a:rPr>
              <a:t>LP S2IMa </a:t>
            </a:r>
          </a:p>
          <a:p>
            <a:pPr algn="ctr"/>
            <a:endParaRPr lang="fr-FR" dirty="0">
              <a:solidFill>
                <a:srgbClr val="03328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7124" y="5343423"/>
            <a:ext cx="1712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33282"/>
                </a:solidFill>
              </a:rPr>
              <a:t>Master INFO</a:t>
            </a:r>
          </a:p>
        </p:txBody>
      </p:sp>
    </p:spTree>
    <p:extLst>
      <p:ext uri="{BB962C8B-B14F-4D97-AF65-F5344CB8AC3E}">
        <p14:creationId xmlns:p14="http://schemas.microsoft.com/office/powerpoint/2010/main" val="257355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898" y="95978"/>
            <a:ext cx="6648450" cy="964041"/>
          </a:xfrm>
        </p:spPr>
        <p:txBody>
          <a:bodyPr/>
          <a:lstStyle/>
          <a:p>
            <a:r>
              <a:rPr lang="fr-FR" b="1" dirty="0">
                <a:solidFill>
                  <a:srgbClr val="033282"/>
                </a:solidFill>
              </a:rPr>
              <a:t>APPRENTISSAGE 2</a:t>
            </a:r>
            <a:r>
              <a:rPr lang="fr-FR" b="1" baseline="30000" dirty="0">
                <a:solidFill>
                  <a:srgbClr val="033282"/>
                </a:solidFill>
              </a:rPr>
              <a:t>ème</a:t>
            </a:r>
            <a:r>
              <a:rPr lang="fr-FR" b="1" dirty="0">
                <a:solidFill>
                  <a:srgbClr val="033282"/>
                </a:solidFill>
              </a:rPr>
              <a:t> ANNÉE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010561" y="2214181"/>
            <a:ext cx="26075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33282"/>
                </a:solidFill>
              </a:rPr>
              <a:t>6 périodes en alternance :</a:t>
            </a:r>
          </a:p>
          <a:p>
            <a:pPr algn="ctr"/>
            <a:endParaRPr lang="fr-FR" sz="2400" dirty="0">
              <a:solidFill>
                <a:srgbClr val="033282"/>
              </a:solidFill>
            </a:endParaRPr>
          </a:p>
          <a:p>
            <a:pPr algn="ctr"/>
            <a:r>
              <a:rPr lang="fr-FR" sz="2400" dirty="0">
                <a:solidFill>
                  <a:srgbClr val="033282"/>
                </a:solidFill>
              </a:rPr>
              <a:t>- 20 semaines IUT</a:t>
            </a:r>
          </a:p>
          <a:p>
            <a:pPr algn="ctr"/>
            <a:endParaRPr lang="fr-FR" sz="2400" dirty="0">
              <a:solidFill>
                <a:srgbClr val="033282"/>
              </a:solidFill>
            </a:endParaRPr>
          </a:p>
          <a:p>
            <a:pPr algn="ctr"/>
            <a:r>
              <a:rPr lang="fr-FR" sz="2400" dirty="0">
                <a:solidFill>
                  <a:srgbClr val="033282"/>
                </a:solidFill>
              </a:rPr>
              <a:t>- 32 semaines entreprise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666792" y="3818353"/>
            <a:ext cx="2440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33282"/>
                </a:solidFill>
              </a:rPr>
              <a:t>Salarié dès septembre: environ 50% du SMIC</a:t>
            </a:r>
          </a:p>
          <a:p>
            <a:pPr algn="ctr"/>
            <a:endParaRPr lang="fr-FR" sz="2000" dirty="0">
              <a:solidFill>
                <a:srgbClr val="033282"/>
              </a:solidFill>
            </a:endParaRP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5 semaines de congés payés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EAEBD-7D35-4208-AD54-42B7949ABEC7}" type="slidenum">
              <a:rPr lang="fr-FR" smtClean="0"/>
              <a:t>9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9" y="5748100"/>
            <a:ext cx="807671" cy="9733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10" y="5897003"/>
            <a:ext cx="1600534" cy="960997"/>
          </a:xfrm>
          <a:prstGeom prst="rect">
            <a:avLst/>
          </a:prstGeom>
          <a:effectLst/>
        </p:spPr>
      </p:pic>
      <p:sp>
        <p:nvSpPr>
          <p:cNvPr id="11" name="ZoneTexte 10"/>
          <p:cNvSpPr txBox="1"/>
          <p:nvPr/>
        </p:nvSpPr>
        <p:spPr>
          <a:xfrm>
            <a:off x="7666792" y="1060019"/>
            <a:ext cx="2440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33282"/>
                </a:solidFill>
              </a:rPr>
              <a:t>Formation théorique identique</a:t>
            </a:r>
          </a:p>
          <a:p>
            <a:pPr algn="ctr"/>
            <a:endParaRPr lang="fr-FR" sz="2000" dirty="0">
              <a:solidFill>
                <a:srgbClr val="033282"/>
              </a:solidFill>
            </a:endParaRPr>
          </a:p>
          <a:p>
            <a:pPr algn="ctr"/>
            <a:r>
              <a:rPr lang="fr-FR" sz="2000" dirty="0">
                <a:solidFill>
                  <a:srgbClr val="033282"/>
                </a:solidFill>
              </a:rPr>
              <a:t>1</a:t>
            </a:r>
            <a:r>
              <a:rPr lang="fr-FR" sz="2000" baseline="30000" dirty="0">
                <a:solidFill>
                  <a:srgbClr val="033282"/>
                </a:solidFill>
              </a:rPr>
              <a:t>ère</a:t>
            </a:r>
            <a:r>
              <a:rPr lang="fr-FR" sz="2000" dirty="0">
                <a:solidFill>
                  <a:srgbClr val="033282"/>
                </a:solidFill>
              </a:rPr>
              <a:t> expérience professionnelle en entreprise</a:t>
            </a:r>
          </a:p>
          <a:p>
            <a:pPr algn="ctr"/>
            <a:endParaRPr lang="fr-FR" sz="2400" dirty="0">
              <a:solidFill>
                <a:srgbClr val="03328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75" y="997512"/>
            <a:ext cx="726748" cy="7267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3" y="1786767"/>
            <a:ext cx="1666875" cy="11772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1" y="3859159"/>
            <a:ext cx="1714500" cy="128587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9" y="5222235"/>
            <a:ext cx="1051730" cy="105173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4" y="5485618"/>
            <a:ext cx="1448558" cy="52496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68" y="1405767"/>
            <a:ext cx="1410482" cy="60194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54" y="4090262"/>
            <a:ext cx="1567588" cy="15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191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4222</TotalTime>
  <Words>1395</Words>
  <Application>Microsoft Macintosh PowerPoint</Application>
  <PresentationFormat>Grand écran</PresentationFormat>
  <Paragraphs>358</Paragraphs>
  <Slides>23</Slides>
  <Notes>12</Notes>
  <HiddenSlides>5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 Unicode MS</vt:lpstr>
      <vt:lpstr>Calibri</vt:lpstr>
      <vt:lpstr>Calibri Light</vt:lpstr>
      <vt:lpstr>Mangal</vt:lpstr>
      <vt:lpstr>Wingdings</vt:lpstr>
      <vt:lpstr>Arial</vt:lpstr>
      <vt:lpstr>Thème Office</vt:lpstr>
      <vt:lpstr>Présentation PowerPoint</vt:lpstr>
      <vt:lpstr>NOS OBJECTIFS</vt:lpstr>
      <vt:lpstr>NOTRE ENCADREMENT</vt:lpstr>
      <vt:lpstr>CONTENU DES ENSEIGNEMENTS</vt:lpstr>
      <vt:lpstr>Présentation PowerPoint</vt:lpstr>
      <vt:lpstr>NOS EQUIPEMENTS</vt:lpstr>
      <vt:lpstr>LES POURSUITES D’ETUDES</vt:lpstr>
      <vt:lpstr>NOS POURSUITES D’ETUDES</vt:lpstr>
      <vt:lpstr>APPRENTISSAGE 2ème ANNÉE</vt:lpstr>
      <vt:lpstr>NOS MÉTIERS</vt:lpstr>
      <vt:lpstr>NOTRE PÉDAGOGIE PAR PROJETS</vt:lpstr>
      <vt:lpstr>Présentation PowerPoint</vt:lpstr>
      <vt:lpstr>Présentation PowerPoint</vt:lpstr>
      <vt:lpstr>EXEMPLES DE PROJETS</vt:lpstr>
      <vt:lpstr>EXEMPLE DE CRÉATION D’ENTREPRISE</vt:lpstr>
      <vt:lpstr>PROJET PRINTEMPS DE L’ENTREPRISE</vt:lpstr>
      <vt:lpstr>NOTRE RECRUTEMENT</vt:lpstr>
      <vt:lpstr>Présentation PowerPoint</vt:lpstr>
      <vt:lpstr>Présentation PowerPoint</vt:lpstr>
      <vt:lpstr>NOTRE PÉDAGOGIE</vt:lpstr>
      <vt:lpstr>POUR QUELS MÉTIERS ?</vt:lpstr>
      <vt:lpstr>LES POURSUITES D’ETUDES</vt:lpstr>
      <vt:lpstr>LE CONTENU DES ENSEIGNEMENTS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Guyader</dc:creator>
  <cp:lastModifiedBy>Utilisateur de Microsoft Office</cp:lastModifiedBy>
  <cp:revision>162</cp:revision>
  <dcterms:created xsi:type="dcterms:W3CDTF">2016-10-08T09:30:36Z</dcterms:created>
  <dcterms:modified xsi:type="dcterms:W3CDTF">2016-11-29T08:27:49Z</dcterms:modified>
</cp:coreProperties>
</file>